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0" r:id="rId1"/>
  </p:sldMasterIdLst>
  <p:notesMasterIdLst>
    <p:notesMasterId r:id="rId21"/>
  </p:notesMasterIdLst>
  <p:handoutMasterIdLst>
    <p:handoutMasterId r:id="rId22"/>
  </p:handoutMasterIdLst>
  <p:sldIdLst>
    <p:sldId id="264" r:id="rId2"/>
    <p:sldId id="266" r:id="rId3"/>
    <p:sldId id="267" r:id="rId4"/>
    <p:sldId id="268" r:id="rId5"/>
    <p:sldId id="269" r:id="rId6"/>
    <p:sldId id="270" r:id="rId7"/>
    <p:sldId id="278" r:id="rId8"/>
    <p:sldId id="280" r:id="rId9"/>
    <p:sldId id="258" r:id="rId10"/>
    <p:sldId id="259" r:id="rId11"/>
    <p:sldId id="261" r:id="rId12"/>
    <p:sldId id="257" r:id="rId13"/>
    <p:sldId id="262" r:id="rId14"/>
    <p:sldId id="256" r:id="rId15"/>
    <p:sldId id="260" r:id="rId16"/>
    <p:sldId id="281" r:id="rId17"/>
    <p:sldId id="279" r:id="rId18"/>
    <p:sldId id="282" r:id="rId19"/>
    <p:sldId id="283" r:id="rId20"/>
  </p:sldIdLst>
  <p:sldSz cx="9144000" cy="6858000" type="screen4x3"/>
  <p:notesSz cx="6662738" cy="9926638"/>
  <p:embeddedFontLst>
    <p:embeddedFont>
      <p:font typeface="Montserrat" charset="0"/>
      <p:regular r:id="rId23"/>
      <p:bold r:id="rId24"/>
    </p:embeddedFont>
    <p:embeddedFont>
      <p:font typeface="Century Gothic" pitchFamily="34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7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4009" y="0"/>
            <a:ext cx="2887187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BD992-336D-4681-AB4B-7DC5161F8B54}" type="datetimeFigureOut">
              <a:rPr lang="fr-FR" smtClean="0"/>
              <a:pPr/>
              <a:t>29/08/2018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7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4009" y="9428584"/>
            <a:ext cx="2887187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DF7-329F-48C2-85AB-6BA0A21E7E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346853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7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4009" y="0"/>
            <a:ext cx="2887187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0D8BF-E393-4655-9747-501AB98FB82B}" type="datetimeFigureOut">
              <a:rPr lang="fr-FR" smtClean="0"/>
              <a:pPr/>
              <a:t>29/08/2018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274" y="4777195"/>
            <a:ext cx="533019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7187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4009" y="9428584"/>
            <a:ext cx="2887187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91E94-B0E7-4018-A911-6313A927FC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238582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F1F42-3858-446F-878C-04DA83196EBD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5322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80947"/>
            <a:ext cx="7772400" cy="1793839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860171"/>
            <a:ext cx="6858000" cy="1243998"/>
          </a:xfrm>
        </p:spPr>
        <p:txBody>
          <a:bodyPr>
            <a:normAutofit/>
          </a:bodyPr>
          <a:lstStyle>
            <a:lvl1pPr marL="0" indent="0" algn="ctr">
              <a:buNone/>
              <a:defRPr sz="2500" cap="all" baseline="0">
                <a:solidFill>
                  <a:srgbClr val="2D2D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310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287599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425292"/>
            <a:ext cx="78867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666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227193"/>
            <a:ext cx="7886700" cy="194845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65531"/>
            <a:ext cx="7886700" cy="64610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7067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39847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41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9841" y="1261475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60437"/>
            <a:ext cx="3868340" cy="823912"/>
          </a:xfrm>
        </p:spPr>
        <p:txBody>
          <a:bodyPr anchor="b"/>
          <a:lstStyle>
            <a:lvl1pPr marL="0" indent="0">
              <a:buNone/>
              <a:defRPr sz="24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02"/>
            <a:ext cx="3868340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60437"/>
            <a:ext cx="3887391" cy="823912"/>
          </a:xfrm>
        </p:spPr>
        <p:txBody>
          <a:bodyPr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02"/>
            <a:ext cx="3887391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946580"/>
            <a:ext cx="7886700" cy="995915"/>
          </a:xfrm>
        </p:spPr>
        <p:txBody>
          <a:bodyPr/>
          <a:lstStyle>
            <a:lvl1pPr algn="ctr">
              <a:defRPr cap="all" baseline="0">
                <a:solidFill>
                  <a:srgbClr val="D0363B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65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391" y="1235623"/>
            <a:ext cx="4629150" cy="47639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340388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64163"/>
            <a:ext cx="4629150" cy="472751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4212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742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043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rgbClr val="2D2D2D"/>
                </a:solidFill>
                <a:latin typeface="Montserrat" panose="0200050500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90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rgbClr val="2D2D2D"/>
                </a:solidFill>
              </a:defRPr>
            </a:lvl1pPr>
          </a:lstStyle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313723"/>
            <a:ext cx="7886700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51416"/>
            <a:ext cx="7886700" cy="359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92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8" r:id="rId7"/>
    <p:sldLayoutId id="2147483679" r:id="rId8"/>
    <p:sldLayoutId id="214748367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D036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E5BC02E-B69F-4DD4-BA53-5F30850E0A4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99EEF474-66E7-46E3-8015-8B684784445A}"/>
              </a:ext>
            </a:extLst>
          </p:cNvPr>
          <p:cNvSpPr txBox="1"/>
          <p:nvPr/>
        </p:nvSpPr>
        <p:spPr>
          <a:xfrm>
            <a:off x="508959" y="2277374"/>
            <a:ext cx="5391510" cy="107721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CER PITHIVIERS CONDUITE</a:t>
            </a:r>
            <a:endParaRPr lang="fr-F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 avenue de la République</a:t>
            </a:r>
          </a:p>
          <a:p>
            <a:r>
              <a:rPr lang="fr-F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45300 PITHIVIERS</a:t>
            </a:r>
            <a:endParaRPr lang="fr-FR" b="1" dirty="0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0D22943B-A0A1-441E-8F7F-675DDBA969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90" y="5796951"/>
            <a:ext cx="2423856" cy="8067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16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602297" y="520897"/>
            <a:ext cx="7063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TOUT SAVOIR SUR</a:t>
            </a:r>
            <a:b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L’EXAMEN PRATIQUE</a:t>
            </a:r>
            <a:b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 PERMIS DE CONDUIRE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A85318A-3321-4639-B737-03A4E0C07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2860">
            <a:off x="1826096" y="711781"/>
            <a:ext cx="1045382" cy="10445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A4918A1-CB1A-46D7-B60B-D22536D05AF7}"/>
              </a:ext>
            </a:extLst>
          </p:cNvPr>
          <p:cNvSpPr/>
          <p:nvPr/>
        </p:nvSpPr>
        <p:spPr>
          <a:xfrm>
            <a:off x="4865613" y="2501986"/>
            <a:ext cx="3405930" cy="3720518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9CD46DA5-137C-4B8E-B36E-F6E11A3C1E09}"/>
              </a:ext>
            </a:extLst>
          </p:cNvPr>
          <p:cNvSpPr txBox="1"/>
          <p:nvPr/>
        </p:nvSpPr>
        <p:spPr>
          <a:xfrm>
            <a:off x="4903363" y="2875949"/>
            <a:ext cx="33304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Réaliser un parcours empruntant des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voies à caractère urbain, routier et/ou autoroutier 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Suivre un itinéraire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 vous rendre vers une destination préalablement établie, en vous guidant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manière autonome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pendant une durée globale d’environ cinq minutes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Réaliser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deux manœuvres différentes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dont une au moins en marche arrière et une à son initiative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Procéder à la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vérification d’un élément technique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à l’intérieur et à l’extérieur du véhicule et répondre à une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 en lien avec la sécurité routière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Appliquer les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règles du code de la route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notamment les limitations de vitesse s’appliquant aux élèves conducteurs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Adapter votre conduite dans un souci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d’économie de carburant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limitation de rejet de gaz à effet de serre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Faire preuve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courtoisie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envers les autres usagers, et notamment les plus vulnérables.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3FCF262-7430-4764-A976-6E1525BA0EA7}"/>
              </a:ext>
            </a:extLst>
          </p:cNvPr>
          <p:cNvSpPr/>
          <p:nvPr/>
        </p:nvSpPr>
        <p:spPr>
          <a:xfrm>
            <a:off x="5410899" y="2505389"/>
            <a:ext cx="2860644" cy="293615"/>
          </a:xfrm>
          <a:prstGeom prst="rect">
            <a:avLst/>
          </a:prstGeom>
          <a:solidFill>
            <a:srgbClr val="D0363B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CRITÈRES D’ÉVALUATION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CD78135-B356-4814-9343-0F00D231E9BD}"/>
              </a:ext>
            </a:extLst>
          </p:cNvPr>
          <p:cNvSpPr/>
          <p:nvPr/>
        </p:nvSpPr>
        <p:spPr>
          <a:xfrm>
            <a:off x="674199" y="2182056"/>
            <a:ext cx="3650324" cy="4043494"/>
          </a:xfrm>
          <a:prstGeom prst="rect">
            <a:avLst/>
          </a:prstGeom>
          <a:solidFill>
            <a:srgbClr val="3D3E44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1B3EA63D-2740-469F-8982-DB60772B46B1}"/>
              </a:ext>
            </a:extLst>
          </p:cNvPr>
          <p:cNvSpPr txBox="1"/>
          <p:nvPr/>
        </p:nvSpPr>
        <p:spPr>
          <a:xfrm>
            <a:off x="674199" y="2282964"/>
            <a:ext cx="364921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L’épreuve pratique de l’examen du permis de conduire est évaluée par un expert : </a:t>
            </a:r>
            <a:r>
              <a:rPr kumimoji="0" lang="fr-FR" sz="1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l’inspecteur du permis de conduire et de la sécurité routière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L’évaluation réalisée par l’expert est basée sur des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textes réglementaires et instructions précises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fixent les modalités.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Cette évaluation consiste en un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bilan des compétences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nécessaires et fondamentales devant être acquises pour une </a:t>
            </a:r>
            <a:r>
              <a:rPr kumimoji="0" lang="fr-FR" sz="1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conduite en sécurité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car la conduite est un acte difficile qui engage une responsabilité forte.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L’expert s’attache à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valoriser vos acquis comportementaux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plutôt que vos faiblesses. Il réalise ainsi un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inventaire des points positifs et des points négatifs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restitués par rapport à une compétence donnée.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échange entre l’expert et vous peut s’instaurer au cours de l’épreuve.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l’issue de l’épreuve, l’expert retranscrit de façon formelle ce bilan de compétences dans une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grille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d’évaluation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52DAC24F-A940-4822-98B4-766BE40CD6C3}"/>
              </a:ext>
            </a:extLst>
          </p:cNvPr>
          <p:cNvSpPr txBox="1"/>
          <p:nvPr/>
        </p:nvSpPr>
        <p:spPr>
          <a:xfrm>
            <a:off x="6841221" y="6518517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CRITÈRE 2.2 DU LABEL DE L’ETAT</a:t>
            </a:r>
          </a:p>
        </p:txBody>
      </p:sp>
    </p:spTree>
    <p:extLst>
      <p:ext uri="{BB962C8B-B14F-4D97-AF65-F5344CB8AC3E}">
        <p14:creationId xmlns="" xmlns:p14="http://schemas.microsoft.com/office/powerpoint/2010/main" val="15837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6DFF5B-12E3-4219-B015-78A51027D54D}"/>
              </a:ext>
            </a:extLst>
          </p:cNvPr>
          <p:cNvSpPr/>
          <p:nvPr/>
        </p:nvSpPr>
        <p:spPr>
          <a:xfrm>
            <a:off x="704675" y="2105636"/>
            <a:ext cx="7885652" cy="3884101"/>
          </a:xfrm>
          <a:prstGeom prst="rect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="" xmlns:a16="http://schemas.microsoft.com/office/drawing/2014/main" id="{6355387B-19B5-47E9-ABD3-6F40F0EC6CBC}"/>
              </a:ext>
            </a:extLst>
          </p:cNvPr>
          <p:cNvCxnSpPr>
            <a:cxnSpLocks/>
          </p:cNvCxnSpPr>
          <p:nvPr/>
        </p:nvCxnSpPr>
        <p:spPr>
          <a:xfrm>
            <a:off x="872675" y="3473042"/>
            <a:ext cx="7457593" cy="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3B5A2DFD-3A65-4A40-98B6-4C409BBAE29A}"/>
              </a:ext>
            </a:extLst>
          </p:cNvPr>
          <p:cNvCxnSpPr>
            <a:cxnSpLocks/>
          </p:cNvCxnSpPr>
          <p:nvPr/>
        </p:nvCxnSpPr>
        <p:spPr>
          <a:xfrm>
            <a:off x="872675" y="4627929"/>
            <a:ext cx="7457593" cy="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4DCE01D8-54BC-498C-AFA8-0ED069929515}"/>
              </a:ext>
            </a:extLst>
          </p:cNvPr>
          <p:cNvSpPr txBox="1"/>
          <p:nvPr/>
        </p:nvSpPr>
        <p:spPr>
          <a:xfrm>
            <a:off x="3088548" y="2294365"/>
            <a:ext cx="5241711" cy="107721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L’évaluation de départ permet d’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estimer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nombre d’heures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dont l’élève aura besoin pour obtenir son permis de conduire dans les meilleures conditions d’apprentissage, et ainsi qu’une proposition chiffrée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="" xmlns:a16="http://schemas.microsoft.com/office/drawing/2014/main" id="{47E113FB-0944-4631-8570-64DDFB43B9E6}"/>
              </a:ext>
            </a:extLst>
          </p:cNvPr>
          <p:cNvCxnSpPr>
            <a:cxnSpLocks/>
          </p:cNvCxnSpPr>
          <p:nvPr/>
        </p:nvCxnSpPr>
        <p:spPr>
          <a:xfrm>
            <a:off x="2954323" y="2283181"/>
            <a:ext cx="0" cy="339620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DF2CD46-4E6C-4D90-9DDF-7F5E1060CA78}"/>
              </a:ext>
            </a:extLst>
          </p:cNvPr>
          <p:cNvSpPr/>
          <p:nvPr/>
        </p:nvSpPr>
        <p:spPr>
          <a:xfrm>
            <a:off x="3134587" y="4733206"/>
            <a:ext cx="5107475" cy="998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prérequis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 matière de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connaissances des règles du code de la route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en matière de conduite d’un véhicule ;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expériences vécues en tant qu’usager de la route 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compétences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psychomotrices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motivations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4D8F9512-0D78-4B93-84CB-A8CA63C7EA1D}"/>
              </a:ext>
            </a:extLst>
          </p:cNvPr>
          <p:cNvSpPr txBox="1"/>
          <p:nvPr/>
        </p:nvSpPr>
        <p:spPr>
          <a:xfrm>
            <a:off x="4271813" y="3819653"/>
            <a:ext cx="3066190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SIMULATEUR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Evaluation réalisée sans formateur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36157B30-8345-4566-A663-6548EED20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7" y="3666818"/>
            <a:ext cx="732917" cy="732332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2C941D62-4C42-40A1-BAFF-B31856F0A488}"/>
              </a:ext>
            </a:extLst>
          </p:cNvPr>
          <p:cNvSpPr txBox="1"/>
          <p:nvPr/>
        </p:nvSpPr>
        <p:spPr>
          <a:xfrm>
            <a:off x="872675" y="2564376"/>
            <a:ext cx="1442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OBJECTIFS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E8E80094-B27A-44A7-A930-B915914C3157}"/>
              </a:ext>
            </a:extLst>
          </p:cNvPr>
          <p:cNvSpPr txBox="1"/>
          <p:nvPr/>
        </p:nvSpPr>
        <p:spPr>
          <a:xfrm>
            <a:off x="872675" y="3633262"/>
            <a:ext cx="186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MOYEN UTILISÉ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AB0EFC40-2528-46E4-B8D6-C66307CDEFC5}"/>
              </a:ext>
            </a:extLst>
          </p:cNvPr>
          <p:cNvSpPr txBox="1"/>
          <p:nvPr/>
        </p:nvSpPr>
        <p:spPr>
          <a:xfrm>
            <a:off x="872675" y="4808544"/>
            <a:ext cx="191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COMPÉTENCES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EVALUÉES</a:t>
            </a:r>
          </a:p>
        </p:txBody>
      </p:sp>
      <p:sp>
        <p:nvSpPr>
          <p:cNvPr id="30" name="Rectangle : avec coins arrondis en diagonale 29">
            <a:extLst>
              <a:ext uri="{FF2B5EF4-FFF2-40B4-BE49-F238E27FC236}">
                <a16:creationId xmlns="" xmlns:a16="http://schemas.microsoft.com/office/drawing/2014/main" id="{06031867-3ABC-4678-AC02-33D1C808B703}"/>
              </a:ext>
            </a:extLst>
          </p:cNvPr>
          <p:cNvSpPr/>
          <p:nvPr/>
        </p:nvSpPr>
        <p:spPr>
          <a:xfrm>
            <a:off x="7097095" y="1585519"/>
            <a:ext cx="1342230" cy="836072"/>
          </a:xfrm>
          <a:prstGeom prst="round2Diag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Durée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 </a:t>
            </a:r>
            <a:b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Entre 45 min et 1h00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602297" y="704675"/>
            <a:ext cx="7063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TOUT SAVOIR SUR</a:t>
            </a:r>
            <a:b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L’ÉVALUATION DE DÉPART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5B6F28C6-A14F-456B-B8E0-251F0890ACE6}"/>
              </a:ext>
            </a:extLst>
          </p:cNvPr>
          <p:cNvSpPr txBox="1"/>
          <p:nvPr/>
        </p:nvSpPr>
        <p:spPr>
          <a:xfrm>
            <a:off x="6841221" y="6518517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CRITÈRE 1.1 DU LABEL DE L’ETAT</a:t>
            </a:r>
          </a:p>
        </p:txBody>
      </p:sp>
    </p:spTree>
    <p:extLst>
      <p:ext uri="{BB962C8B-B14F-4D97-AF65-F5344CB8AC3E}">
        <p14:creationId xmlns="" xmlns:p14="http://schemas.microsoft.com/office/powerpoint/2010/main" val="41997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6DFF5B-12E3-4219-B015-78A51027D54D}"/>
              </a:ext>
            </a:extLst>
          </p:cNvPr>
          <p:cNvSpPr/>
          <p:nvPr/>
        </p:nvSpPr>
        <p:spPr>
          <a:xfrm>
            <a:off x="704675" y="2105636"/>
            <a:ext cx="7885652" cy="3884101"/>
          </a:xfrm>
          <a:prstGeom prst="rect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="" xmlns:a16="http://schemas.microsoft.com/office/drawing/2014/main" id="{6355387B-19B5-47E9-ABD3-6F40F0EC6CBC}"/>
              </a:ext>
            </a:extLst>
          </p:cNvPr>
          <p:cNvCxnSpPr>
            <a:cxnSpLocks/>
          </p:cNvCxnSpPr>
          <p:nvPr/>
        </p:nvCxnSpPr>
        <p:spPr>
          <a:xfrm>
            <a:off x="872675" y="3473042"/>
            <a:ext cx="7457593" cy="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3B5A2DFD-3A65-4A40-98B6-4C409BBAE29A}"/>
              </a:ext>
            </a:extLst>
          </p:cNvPr>
          <p:cNvCxnSpPr>
            <a:cxnSpLocks/>
          </p:cNvCxnSpPr>
          <p:nvPr/>
        </p:nvCxnSpPr>
        <p:spPr>
          <a:xfrm>
            <a:off x="872675" y="4627929"/>
            <a:ext cx="7457593" cy="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4DCE01D8-54BC-498C-AFA8-0ED069929515}"/>
              </a:ext>
            </a:extLst>
          </p:cNvPr>
          <p:cNvSpPr txBox="1"/>
          <p:nvPr/>
        </p:nvSpPr>
        <p:spPr>
          <a:xfrm>
            <a:off x="3088548" y="2294365"/>
            <a:ext cx="5241711" cy="107721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L’évaluation de départ permet d’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estimer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nombre d’heures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dont l’élève aura besoin pour obtenir son permis de conduire dans les meilleures conditions d’apprentissage, et ainsi qu’une proposition chiffrée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="" xmlns:a16="http://schemas.microsoft.com/office/drawing/2014/main" id="{47E113FB-0944-4631-8570-64DDFB43B9E6}"/>
              </a:ext>
            </a:extLst>
          </p:cNvPr>
          <p:cNvCxnSpPr>
            <a:cxnSpLocks/>
          </p:cNvCxnSpPr>
          <p:nvPr/>
        </p:nvCxnSpPr>
        <p:spPr>
          <a:xfrm>
            <a:off x="2954323" y="2283181"/>
            <a:ext cx="0" cy="339620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DF2CD46-4E6C-4D90-9DDF-7F5E1060CA78}"/>
              </a:ext>
            </a:extLst>
          </p:cNvPr>
          <p:cNvSpPr/>
          <p:nvPr/>
        </p:nvSpPr>
        <p:spPr>
          <a:xfrm>
            <a:off x="3134587" y="4733206"/>
            <a:ext cx="5107475" cy="998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prérequis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 matière de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connaissances des règles du code de la route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en matière de conduite d’un véhicule ;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expériences vécues en tant qu’usager de la route 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compétences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psychomotrices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motivations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4D8F9512-0D78-4B93-84CB-A8CA63C7EA1D}"/>
              </a:ext>
            </a:extLst>
          </p:cNvPr>
          <p:cNvSpPr txBox="1"/>
          <p:nvPr/>
        </p:nvSpPr>
        <p:spPr>
          <a:xfrm>
            <a:off x="4229721" y="3665764"/>
            <a:ext cx="3919913" cy="830997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ORDINATEUR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Évaluation réalisée sans formateur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Évaluation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cognitive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effectuée sur le logiciel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EasySystème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® de Code Rousseau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36157B30-8345-4566-A663-6548EED20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7" y="3675207"/>
            <a:ext cx="732917" cy="73233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2C941D62-4C42-40A1-BAFF-B31856F0A488}"/>
              </a:ext>
            </a:extLst>
          </p:cNvPr>
          <p:cNvSpPr txBox="1"/>
          <p:nvPr/>
        </p:nvSpPr>
        <p:spPr>
          <a:xfrm>
            <a:off x="872675" y="2564376"/>
            <a:ext cx="1442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OBJECTIFS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E8E80094-B27A-44A7-A930-B915914C3157}"/>
              </a:ext>
            </a:extLst>
          </p:cNvPr>
          <p:cNvSpPr txBox="1"/>
          <p:nvPr/>
        </p:nvSpPr>
        <p:spPr>
          <a:xfrm>
            <a:off x="872675" y="3633262"/>
            <a:ext cx="186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MOYEN UTILISÉ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AB0EFC40-2528-46E4-B8D6-C66307CDEFC5}"/>
              </a:ext>
            </a:extLst>
          </p:cNvPr>
          <p:cNvSpPr txBox="1"/>
          <p:nvPr/>
        </p:nvSpPr>
        <p:spPr>
          <a:xfrm>
            <a:off x="872675" y="4808544"/>
            <a:ext cx="191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COMPÉTENCES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EVALUÉES</a:t>
            </a:r>
          </a:p>
        </p:txBody>
      </p:sp>
      <p:sp>
        <p:nvSpPr>
          <p:cNvPr id="30" name="Rectangle : avec coins arrondis en diagonale 29">
            <a:extLst>
              <a:ext uri="{FF2B5EF4-FFF2-40B4-BE49-F238E27FC236}">
                <a16:creationId xmlns="" xmlns:a16="http://schemas.microsoft.com/office/drawing/2014/main" id="{06031867-3ABC-4678-AC02-33D1C808B703}"/>
              </a:ext>
            </a:extLst>
          </p:cNvPr>
          <p:cNvSpPr/>
          <p:nvPr/>
        </p:nvSpPr>
        <p:spPr>
          <a:xfrm>
            <a:off x="7097095" y="1585519"/>
            <a:ext cx="1342230" cy="836072"/>
          </a:xfrm>
          <a:prstGeom prst="round2Diag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Durée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 </a:t>
            </a:r>
            <a:b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45 min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11348740-F9AC-4B55-87D3-95D99674C6D4}"/>
              </a:ext>
            </a:extLst>
          </p:cNvPr>
          <p:cNvSpPr txBox="1"/>
          <p:nvPr/>
        </p:nvSpPr>
        <p:spPr>
          <a:xfrm>
            <a:off x="1602297" y="704675"/>
            <a:ext cx="7063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TOUT SAVOIR SUR</a:t>
            </a:r>
            <a:b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L’ÉVALUATION DE DÉPART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A9A63667-09B2-4A40-BCC4-495E3517AD79}"/>
              </a:ext>
            </a:extLst>
          </p:cNvPr>
          <p:cNvSpPr txBox="1"/>
          <p:nvPr/>
        </p:nvSpPr>
        <p:spPr>
          <a:xfrm>
            <a:off x="6841221" y="6518517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CRITÈRE 1.1 DU LABEL DE L’ETAT</a:t>
            </a:r>
          </a:p>
        </p:txBody>
      </p:sp>
    </p:spTree>
    <p:extLst>
      <p:ext uri="{BB962C8B-B14F-4D97-AF65-F5344CB8AC3E}">
        <p14:creationId xmlns="" xmlns:p14="http://schemas.microsoft.com/office/powerpoint/2010/main" val="23403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5F27B70D-03AF-4592-8AEF-E630BAA083C0}"/>
              </a:ext>
            </a:extLst>
          </p:cNvPr>
          <p:cNvSpPr txBox="1"/>
          <p:nvPr/>
        </p:nvSpPr>
        <p:spPr>
          <a:xfrm>
            <a:off x="1602297" y="704675"/>
            <a:ext cx="7063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TOUT SAVOIR SUR</a:t>
            </a:r>
            <a:b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L’ÉVALUATION DE DÉPART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6DFF5B-12E3-4219-B015-78A51027D54D}"/>
              </a:ext>
            </a:extLst>
          </p:cNvPr>
          <p:cNvSpPr/>
          <p:nvPr/>
        </p:nvSpPr>
        <p:spPr>
          <a:xfrm>
            <a:off x="704675" y="2122416"/>
            <a:ext cx="7885652" cy="3867322"/>
          </a:xfrm>
          <a:prstGeom prst="rect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="" xmlns:a16="http://schemas.microsoft.com/office/drawing/2014/main" id="{6355387B-19B5-47E9-ABD3-6F40F0EC6CBC}"/>
              </a:ext>
            </a:extLst>
          </p:cNvPr>
          <p:cNvCxnSpPr>
            <a:cxnSpLocks/>
          </p:cNvCxnSpPr>
          <p:nvPr/>
        </p:nvCxnSpPr>
        <p:spPr>
          <a:xfrm>
            <a:off x="872675" y="3473042"/>
            <a:ext cx="7457593" cy="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3B5A2DFD-3A65-4A40-98B6-4C409BBAE29A}"/>
              </a:ext>
            </a:extLst>
          </p:cNvPr>
          <p:cNvCxnSpPr>
            <a:cxnSpLocks/>
          </p:cNvCxnSpPr>
          <p:nvPr/>
        </p:nvCxnSpPr>
        <p:spPr>
          <a:xfrm>
            <a:off x="872675" y="4627929"/>
            <a:ext cx="7457593" cy="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4DCE01D8-54BC-498C-AFA8-0ED069929515}"/>
              </a:ext>
            </a:extLst>
          </p:cNvPr>
          <p:cNvSpPr txBox="1"/>
          <p:nvPr/>
        </p:nvSpPr>
        <p:spPr>
          <a:xfrm>
            <a:off x="3088548" y="2294365"/>
            <a:ext cx="5241711" cy="107721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/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L’évaluation de départ permet d’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estimer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le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nombre d’heures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dont l’élève aura besoin pour obtenir son permis de conduire dans les meilleures conditions d’apprentissage, et ainsi qu’une proposition chiffrée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="" xmlns:a16="http://schemas.microsoft.com/office/drawing/2014/main" id="{47E113FB-0944-4631-8570-64DDFB43B9E6}"/>
              </a:ext>
            </a:extLst>
          </p:cNvPr>
          <p:cNvCxnSpPr>
            <a:cxnSpLocks/>
          </p:cNvCxnSpPr>
          <p:nvPr/>
        </p:nvCxnSpPr>
        <p:spPr>
          <a:xfrm>
            <a:off x="2954323" y="2283181"/>
            <a:ext cx="0" cy="339620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DF2CD46-4E6C-4D90-9DDF-7F5E1060CA78}"/>
              </a:ext>
            </a:extLst>
          </p:cNvPr>
          <p:cNvSpPr/>
          <p:nvPr/>
        </p:nvSpPr>
        <p:spPr>
          <a:xfrm>
            <a:off x="3134587" y="4733206"/>
            <a:ext cx="5107475" cy="998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- vos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prérequis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en matière de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connaissances des règles du code de la route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et en matière de conduite d’un véhicule ;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- vos expériences vécues en tant qu’usager de la route 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- vos compétences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psychomotrices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- vos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motivations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4D8F9512-0D78-4B93-84CB-A8CA63C7EA1D}"/>
              </a:ext>
            </a:extLst>
          </p:cNvPr>
          <p:cNvSpPr txBox="1"/>
          <p:nvPr/>
        </p:nvSpPr>
        <p:spPr>
          <a:xfrm>
            <a:off x="4229721" y="3665764"/>
            <a:ext cx="3919913" cy="830997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VÉHICULE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Évaluation réalisée avec formateur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Evaluation en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situation réelle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où le formateur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utilise une grille d’évaluation 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36157B30-8345-4566-A663-6548EED20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7" y="3658429"/>
            <a:ext cx="732916" cy="73233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2C941D62-4C42-40A1-BAFF-B31856F0A488}"/>
              </a:ext>
            </a:extLst>
          </p:cNvPr>
          <p:cNvSpPr txBox="1"/>
          <p:nvPr/>
        </p:nvSpPr>
        <p:spPr>
          <a:xfrm>
            <a:off x="872675" y="2564376"/>
            <a:ext cx="1442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LES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OBJECTIFS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E8E80094-B27A-44A7-A930-B915914C3157}"/>
              </a:ext>
            </a:extLst>
          </p:cNvPr>
          <p:cNvSpPr txBox="1"/>
          <p:nvPr/>
        </p:nvSpPr>
        <p:spPr>
          <a:xfrm>
            <a:off x="872675" y="3633262"/>
            <a:ext cx="186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LE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MOYEN UTILISÉ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AB0EFC40-2528-46E4-B8D6-C66307CDEFC5}"/>
              </a:ext>
            </a:extLst>
          </p:cNvPr>
          <p:cNvSpPr txBox="1"/>
          <p:nvPr/>
        </p:nvSpPr>
        <p:spPr>
          <a:xfrm>
            <a:off x="872675" y="4808544"/>
            <a:ext cx="191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LES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COMPÉTENCES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EVALUÉES</a:t>
            </a:r>
          </a:p>
        </p:txBody>
      </p:sp>
      <p:sp>
        <p:nvSpPr>
          <p:cNvPr id="30" name="Rectangle : avec coins arrondis en diagonale 29">
            <a:extLst>
              <a:ext uri="{FF2B5EF4-FFF2-40B4-BE49-F238E27FC236}">
                <a16:creationId xmlns="" xmlns:a16="http://schemas.microsoft.com/office/drawing/2014/main" id="{06031867-3ABC-4678-AC02-33D1C808B703}"/>
              </a:ext>
            </a:extLst>
          </p:cNvPr>
          <p:cNvSpPr/>
          <p:nvPr/>
        </p:nvSpPr>
        <p:spPr>
          <a:xfrm>
            <a:off x="7109557" y="1585519"/>
            <a:ext cx="1342230" cy="836072"/>
          </a:xfrm>
          <a:prstGeom prst="round2DiagRect">
            <a:avLst/>
          </a:prstGeom>
          <a:solidFill>
            <a:srgbClr val="D0363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Durée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: </a:t>
            </a:r>
            <a:b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1h00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26B45B01-3FA1-4625-BA1B-B61E55C69080}"/>
              </a:ext>
            </a:extLst>
          </p:cNvPr>
          <p:cNvSpPr txBox="1"/>
          <p:nvPr/>
        </p:nvSpPr>
        <p:spPr>
          <a:xfrm>
            <a:off x="6841221" y="6518517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CRITÈRE 1.1 DU LABEL DE L’ETAT</a:t>
            </a:r>
          </a:p>
        </p:txBody>
      </p:sp>
    </p:spTree>
    <p:extLst>
      <p:ext uri="{BB962C8B-B14F-4D97-AF65-F5344CB8AC3E}">
        <p14:creationId xmlns="" xmlns:p14="http://schemas.microsoft.com/office/powerpoint/2010/main" val="3458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D7BA886F-C2E8-4146-B812-56E38284A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22" y="728518"/>
            <a:ext cx="2286181" cy="1525925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=""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868878" y="667515"/>
            <a:ext cx="6728396" cy="156966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POURQUOI CHOISIR</a:t>
            </a:r>
            <a:r>
              <a:rPr lang="fr-FR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fr-FR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LA CONDUITE</a:t>
            </a:r>
            <a:br>
              <a:rPr lang="fr-FR" sz="3200" u="sng" dirty="0"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ACCOMPAGNÉE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60B8F02-A21B-4F01-8BD7-3FF2D7558BA7}"/>
              </a:ext>
            </a:extLst>
          </p:cNvPr>
          <p:cNvSpPr/>
          <p:nvPr/>
        </p:nvSpPr>
        <p:spPr>
          <a:xfrm>
            <a:off x="706645" y="2442123"/>
            <a:ext cx="4998830" cy="327184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latin typeface="Century Gothic" panose="020B0502020202020204" pitchFamily="34" charset="0"/>
              </a:rPr>
              <a:t>1/ Se former dans la durée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BC364BB3-677A-437C-8973-ECA934A59E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94" y="5347591"/>
            <a:ext cx="834972" cy="83430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CEDA352A-7D18-4DDB-B377-00DE909D91D9}"/>
              </a:ext>
            </a:extLst>
          </p:cNvPr>
          <p:cNvSpPr txBox="1"/>
          <p:nvPr/>
        </p:nvSpPr>
        <p:spPr>
          <a:xfrm>
            <a:off x="706645" y="2811379"/>
            <a:ext cx="6878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entury Gothic" panose="020B0502020202020204" pitchFamily="34" charset="0"/>
              </a:rPr>
              <a:t>Formation accessible </a:t>
            </a:r>
            <a:r>
              <a:rPr lang="fr-FR" sz="1200" b="1" dirty="0">
                <a:latin typeface="Century Gothic" panose="020B0502020202020204" pitchFamily="34" charset="0"/>
              </a:rPr>
              <a:t>à partir de 15 ans </a:t>
            </a:r>
            <a:r>
              <a:rPr lang="fr-FR" sz="1200" dirty="0">
                <a:latin typeface="Century Gothic" panose="020B0502020202020204" pitchFamily="34" charset="0"/>
              </a:rPr>
              <a:t>avec un passage d’examen </a:t>
            </a:r>
            <a:r>
              <a:rPr lang="fr-FR" sz="1200" b="1" dirty="0">
                <a:latin typeface="Century Gothic" panose="020B0502020202020204" pitchFamily="34" charset="0"/>
              </a:rPr>
              <a:t>dès 17 ans et demi  !</a:t>
            </a:r>
            <a:endParaRPr lang="fr-FR" sz="1200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400ACB1-4413-42BE-9A69-3E782E1205B1}"/>
              </a:ext>
            </a:extLst>
          </p:cNvPr>
          <p:cNvSpPr/>
          <p:nvPr/>
        </p:nvSpPr>
        <p:spPr>
          <a:xfrm>
            <a:off x="713064" y="3373979"/>
            <a:ext cx="3733101" cy="1245645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2992154-39BB-4C46-B114-0AC806847587}"/>
              </a:ext>
            </a:extLst>
          </p:cNvPr>
          <p:cNvSpPr/>
          <p:nvPr/>
        </p:nvSpPr>
        <p:spPr>
          <a:xfrm>
            <a:off x="4555221" y="3372000"/>
            <a:ext cx="3907829" cy="1245645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EFC20745-20FC-4D86-8491-2194BE88FA20}"/>
              </a:ext>
            </a:extLst>
          </p:cNvPr>
          <p:cNvSpPr txBox="1"/>
          <p:nvPr/>
        </p:nvSpPr>
        <p:spPr>
          <a:xfrm>
            <a:off x="724650" y="3452739"/>
            <a:ext cx="3460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évaluation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préalable</a:t>
            </a:r>
          </a:p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formation théorique</a:t>
            </a:r>
          </a:p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examen théorique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formation pratique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(20h de cours minimum)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A20AEEC-D4DE-4341-9722-B4641A5A2ED6}"/>
              </a:ext>
            </a:extLst>
          </p:cNvPr>
          <p:cNvSpPr/>
          <p:nvPr/>
        </p:nvSpPr>
        <p:spPr>
          <a:xfrm>
            <a:off x="706645" y="3154775"/>
            <a:ext cx="7749986" cy="244091"/>
          </a:xfrm>
          <a:prstGeom prst="rect">
            <a:avLst/>
          </a:prstGeom>
          <a:solidFill>
            <a:srgbClr val="F5F4E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9DB9B3BE-6241-43FE-A762-A897AD34DD33}"/>
              </a:ext>
            </a:extLst>
          </p:cNvPr>
          <p:cNvSpPr txBox="1"/>
          <p:nvPr/>
        </p:nvSpPr>
        <p:spPr>
          <a:xfrm>
            <a:off x="713064" y="3149718"/>
            <a:ext cx="2418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entury Gothic" panose="020B0502020202020204" pitchFamily="34" charset="0"/>
              </a:rPr>
              <a:t>PHASE 1 : FORMATION INITIALE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6B30643B-797C-431A-935E-BEB0658CE1FC}"/>
              </a:ext>
            </a:extLst>
          </p:cNvPr>
          <p:cNvSpPr txBox="1"/>
          <p:nvPr/>
        </p:nvSpPr>
        <p:spPr>
          <a:xfrm>
            <a:off x="5494786" y="3139988"/>
            <a:ext cx="3035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entury Gothic" panose="020B0502020202020204" pitchFamily="34" charset="0"/>
              </a:rPr>
              <a:t>PHASE 2 : CONDUITE ACCOMPAGNÉE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="" xmlns:a16="http://schemas.microsoft.com/office/drawing/2014/main" id="{BF5C8C54-508A-4359-9765-10AFB3E37188}"/>
              </a:ext>
            </a:extLst>
          </p:cNvPr>
          <p:cNvSpPr txBox="1"/>
          <p:nvPr/>
        </p:nvSpPr>
        <p:spPr>
          <a:xfrm>
            <a:off x="4555221" y="3468630"/>
            <a:ext cx="39750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rendez-vous préalable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d’une durée minimum de 2h</a:t>
            </a:r>
            <a:b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phase de conduite d’un an minimum sur au moins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3000 km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, en compagnie d’un ou plusieurs accompagnateurs</a:t>
            </a:r>
            <a:b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Deux rendez-vous pédagogiques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de 3h au cours de la phase de conduite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0581E4E-A91F-4AF3-AEE5-7EB586EF5BA5}"/>
              </a:ext>
            </a:extLst>
          </p:cNvPr>
          <p:cNvSpPr/>
          <p:nvPr/>
        </p:nvSpPr>
        <p:spPr>
          <a:xfrm>
            <a:off x="706645" y="4948699"/>
            <a:ext cx="4992411" cy="327184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latin typeface="Century Gothic" panose="020B0502020202020204" pitchFamily="34" charset="0"/>
              </a:rPr>
              <a:t>2/ Augmenter ses chances de réussite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="" xmlns:a16="http://schemas.microsoft.com/office/drawing/2014/main" id="{5064BFD3-DCF5-4DAA-8B8E-082AA6EBCE9B}"/>
              </a:ext>
            </a:extLst>
          </p:cNvPr>
          <p:cNvSpPr txBox="1"/>
          <p:nvPr/>
        </p:nvSpPr>
        <p:spPr>
          <a:xfrm>
            <a:off x="706645" y="5347591"/>
            <a:ext cx="687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entury Gothic" panose="020B0502020202020204" pitchFamily="34" charset="0"/>
              </a:rPr>
              <a:t>74% de taux de réussite </a:t>
            </a:r>
            <a:r>
              <a:rPr lang="fr-FR" sz="1200" dirty="0">
                <a:latin typeface="Century Gothic" panose="020B0502020202020204" pitchFamily="34" charset="0"/>
              </a:rPr>
              <a:t>contre 55% pour la filière B traditionnelle</a:t>
            </a:r>
            <a:br>
              <a:rPr lang="fr-FR" sz="1200" dirty="0">
                <a:latin typeface="Century Gothic" panose="020B0502020202020204" pitchFamily="34" charset="0"/>
              </a:rPr>
            </a:br>
            <a:r>
              <a:rPr lang="fr-FR" sz="1200" dirty="0">
                <a:latin typeface="Century Gothic" panose="020B0502020202020204" pitchFamily="34" charset="0"/>
              </a:rPr>
              <a:t>La conduite accompagnée garantie une </a:t>
            </a:r>
            <a:r>
              <a:rPr lang="fr-FR" sz="1200" b="1" dirty="0">
                <a:latin typeface="Century Gothic" panose="020B0502020202020204" pitchFamily="34" charset="0"/>
              </a:rPr>
              <a:t>meilleure sécurité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1AF24B1F-5400-46B5-830C-5C7CEB5830BF}"/>
              </a:ext>
            </a:extLst>
          </p:cNvPr>
          <p:cNvSpPr txBox="1"/>
          <p:nvPr/>
        </p:nvSpPr>
        <p:spPr>
          <a:xfrm>
            <a:off x="6922884" y="6509394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CRITÈRE 5.1 DU LABEL DE L’ETAT</a:t>
            </a:r>
          </a:p>
        </p:txBody>
      </p:sp>
    </p:spTree>
    <p:extLst>
      <p:ext uri="{BB962C8B-B14F-4D97-AF65-F5344CB8AC3E}">
        <p14:creationId xmlns="" xmlns:p14="http://schemas.microsoft.com/office/powerpoint/2010/main" val="20772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=""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950581" y="675896"/>
            <a:ext cx="6728396" cy="156966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POURQUOI CHOISIR</a:t>
            </a:r>
            <a:r>
              <a:rPr lang="fr-FR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fr-FR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LA CONDUITE</a:t>
            </a:r>
            <a:br>
              <a:rPr lang="fr-FR" sz="3200" u="sng" dirty="0"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ACCOMPAGNÉE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60B8F02-A21B-4F01-8BD7-3FF2D7558BA7}"/>
              </a:ext>
            </a:extLst>
          </p:cNvPr>
          <p:cNvSpPr/>
          <p:nvPr/>
        </p:nvSpPr>
        <p:spPr>
          <a:xfrm>
            <a:off x="686572" y="2355210"/>
            <a:ext cx="4998830" cy="327184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latin typeface="Century Gothic" panose="020B0502020202020204" pitchFamily="34" charset="0"/>
              </a:rPr>
              <a:t>3/ Les avantages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BC364BB3-677A-437C-8973-ECA934A59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54" y="5632423"/>
            <a:ext cx="834972" cy="83430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1AF24B1F-5400-46B5-830C-5C7CEB5830BF}"/>
              </a:ext>
            </a:extLst>
          </p:cNvPr>
          <p:cNvSpPr txBox="1"/>
          <p:nvPr/>
        </p:nvSpPr>
        <p:spPr>
          <a:xfrm>
            <a:off x="6945515" y="6567301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CRITÈRE 5.1 DU LABEL DE L’ETAT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091D7B25-67F4-435A-BF5F-C9F906F8AE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70358"/>
            <a:ext cx="2325853" cy="15259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4A25A85-2471-41FB-9916-A1C87898C999}"/>
              </a:ext>
            </a:extLst>
          </p:cNvPr>
          <p:cNvSpPr/>
          <p:nvPr/>
        </p:nvSpPr>
        <p:spPr>
          <a:xfrm>
            <a:off x="6042166" y="2795457"/>
            <a:ext cx="2219325" cy="1424295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B28EA42-59AD-4264-A95D-E4F1F6F6DD05}"/>
              </a:ext>
            </a:extLst>
          </p:cNvPr>
          <p:cNvSpPr/>
          <p:nvPr/>
        </p:nvSpPr>
        <p:spPr>
          <a:xfrm>
            <a:off x="3456040" y="2791236"/>
            <a:ext cx="2219325" cy="1021644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1ED2B8F-8EA6-4843-B9D0-0CB30434A03B}"/>
              </a:ext>
            </a:extLst>
          </p:cNvPr>
          <p:cNvSpPr/>
          <p:nvPr/>
        </p:nvSpPr>
        <p:spPr>
          <a:xfrm>
            <a:off x="840918" y="2787521"/>
            <a:ext cx="2219325" cy="1538412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1C323C2-D66C-4697-94F2-FCAB9C2CCCB4}"/>
              </a:ext>
            </a:extLst>
          </p:cNvPr>
          <p:cNvSpPr txBox="1"/>
          <p:nvPr/>
        </p:nvSpPr>
        <p:spPr>
          <a:xfrm>
            <a:off x="783558" y="2842244"/>
            <a:ext cx="230505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Century Gothic" panose="020B0502020202020204" pitchFamily="34" charset="0"/>
              </a:rPr>
              <a:t>ASSURANCE</a:t>
            </a:r>
            <a:r>
              <a:rPr lang="fr-FR" sz="1200" dirty="0">
                <a:latin typeface="Century Gothic" panose="020B0502020202020204" pitchFamily="34" charset="0"/>
              </a:rPr>
              <a:t/>
            </a:r>
            <a:br>
              <a:rPr lang="fr-FR" sz="1200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Avantages tarifaires des compagnies d’assurance</a:t>
            </a:r>
            <a:br>
              <a:rPr lang="fr-FR" sz="1100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- Surprime de la 1ere année diminuée de 50%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- Suppression de la surprime la 2</a:t>
            </a:r>
            <a:r>
              <a:rPr lang="fr-FR" sz="1100" baseline="30000" dirty="0">
                <a:latin typeface="Century Gothic" panose="020B0502020202020204" pitchFamily="34" charset="0"/>
              </a:rPr>
              <a:t>ème</a:t>
            </a:r>
            <a:r>
              <a:rPr lang="fr-FR" sz="1100" dirty="0">
                <a:latin typeface="Century Gothic" panose="020B0502020202020204" pitchFamily="34" charset="0"/>
              </a:rPr>
              <a:t> année si l’élève n’a occasionné aucun accident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0FEA479B-8E7C-4A9B-BBA7-0D4660E3F2D5}"/>
              </a:ext>
            </a:extLst>
          </p:cNvPr>
          <p:cNvSpPr txBox="1"/>
          <p:nvPr/>
        </p:nvSpPr>
        <p:spPr>
          <a:xfrm>
            <a:off x="3427044" y="2842570"/>
            <a:ext cx="2239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Century Gothic" panose="020B0502020202020204" pitchFamily="34" charset="0"/>
              </a:rPr>
              <a:t>PERMIS PROBATOIRE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Période probatoire réduit à</a:t>
            </a:r>
            <a:br>
              <a:rPr lang="fr-FR" sz="1100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2 ans, au lieu de 3 pour les conducteurs issus de la formation traditionnelle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="" xmlns:a16="http://schemas.microsoft.com/office/drawing/2014/main" id="{C823A93D-9A37-4F39-BAC3-9009AE461FAF}"/>
              </a:ext>
            </a:extLst>
          </p:cNvPr>
          <p:cNvSpPr txBox="1"/>
          <p:nvPr/>
        </p:nvSpPr>
        <p:spPr>
          <a:xfrm>
            <a:off x="6088520" y="2881368"/>
            <a:ext cx="20714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Century Gothic" panose="020B0502020202020204" pitchFamily="34" charset="0"/>
              </a:rPr>
              <a:t>MOINS D’ACCIDENT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Quatre fois moins d’accidents que les conducteurs issus de la formation traditionnelle au cours des premières années de conduite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406A4A7-7B29-4922-A233-37215D43D2B5}"/>
              </a:ext>
            </a:extLst>
          </p:cNvPr>
          <p:cNvSpPr/>
          <p:nvPr/>
        </p:nvSpPr>
        <p:spPr>
          <a:xfrm>
            <a:off x="617340" y="4475994"/>
            <a:ext cx="7330116" cy="2020309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D31DDB10-88A4-43F6-BF51-8E3C5CF6CAA7}"/>
              </a:ext>
            </a:extLst>
          </p:cNvPr>
          <p:cNvSpPr txBox="1"/>
          <p:nvPr/>
        </p:nvSpPr>
        <p:spPr>
          <a:xfrm>
            <a:off x="4077709" y="4580065"/>
            <a:ext cx="3742967" cy="1323439"/>
          </a:xfrm>
          <a:prstGeom prst="rect">
            <a:avLst/>
          </a:prstGeom>
          <a:noFill/>
          <a:ln>
            <a:solidFill>
              <a:srgbClr val="F5F4E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DOCUMENTS À PRESENTER LORS</a:t>
            </a:r>
            <a:br>
              <a:rPr lang="fr-FR" sz="1000" u="sng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D’UN CONTRÔLE ROUTIER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le formulaire de demande de permis « 02 » ou sa copie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le livret d’apprentissage AAC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le disque « Conduite Accompagnée » apposé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à l’arrière du véhicule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le permis de conduire de l’accompagnateur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="" xmlns:a16="http://schemas.microsoft.com/office/drawing/2014/main" id="{1E62EDF5-62F9-4367-99DF-DC991A730038}"/>
              </a:ext>
            </a:extLst>
          </p:cNvPr>
          <p:cNvSpPr txBox="1"/>
          <p:nvPr/>
        </p:nvSpPr>
        <p:spPr>
          <a:xfrm>
            <a:off x="761254" y="4581050"/>
            <a:ext cx="3100152" cy="1785104"/>
          </a:xfrm>
          <a:prstGeom prst="rect">
            <a:avLst/>
          </a:prstGeom>
          <a:noFill/>
          <a:ln>
            <a:solidFill>
              <a:srgbClr val="F5F4E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LES ACCOMPAGNATEURS DOIVENT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être titulaire du permis B depuis au moins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5 ans sans interruption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obtenir l’accord de l’assureur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ne pas avoir de condamnation pour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certains délits (alcool, stupéfiants…)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être mentionné dans le contrat signé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avec l’école de conduite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participer à l’évaluation de la dernière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étape de la formation 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6E1A3A3A-B034-4A40-83F8-E88C5CF5B29C}"/>
              </a:ext>
            </a:extLst>
          </p:cNvPr>
          <p:cNvSpPr/>
          <p:nvPr/>
        </p:nvSpPr>
        <p:spPr>
          <a:xfrm>
            <a:off x="7425309" y="4345461"/>
            <a:ext cx="1085617" cy="761458"/>
          </a:xfrm>
          <a:prstGeom prst="ellipse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BON À SAVOIR</a:t>
            </a:r>
          </a:p>
        </p:txBody>
      </p:sp>
    </p:spTree>
    <p:extLst>
      <p:ext uri="{BB962C8B-B14F-4D97-AF65-F5344CB8AC3E}">
        <p14:creationId xmlns="" xmlns:p14="http://schemas.microsoft.com/office/powerpoint/2010/main" val="38604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96155176-4753-488C-BDD3-09235F027E21}"/>
              </a:ext>
            </a:extLst>
          </p:cNvPr>
          <p:cNvSpPr txBox="1"/>
          <p:nvPr/>
        </p:nvSpPr>
        <p:spPr>
          <a:xfrm>
            <a:off x="3837518" y="4301173"/>
            <a:ext cx="4845068" cy="1881284"/>
          </a:xfrm>
          <a:prstGeom prst="rect">
            <a:avLst/>
          </a:prstGeom>
          <a:solidFill>
            <a:srgbClr val="F5F4E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THÈMES</a:t>
            </a:r>
            <a:r>
              <a:rPr kumimoji="0" lang="fr-FR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L’arrêt et le stationnement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croisements et les dépassements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connaissance de la réglementation générale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 permis de conduire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éco-conduite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priorités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="" xmlns:a16="http://schemas.microsoft.com/office/drawing/2014/main" id="{04110319-86CB-4407-BE71-B2366D955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310" y="932156"/>
            <a:ext cx="4916913" cy="640216"/>
          </a:xfrm>
        </p:spPr>
        <p:txBody>
          <a:bodyPr>
            <a:normAutofit/>
          </a:bodyPr>
          <a:lstStyle/>
          <a:p>
            <a:r>
              <a:rPr lang="fr-FR" sz="2800" u="sng" dirty="0">
                <a:latin typeface="Century Gothic" panose="020B0502020202020204" pitchFamily="34" charset="0"/>
              </a:rPr>
              <a:t>Parcours de formation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="" xmlns:a16="http://schemas.microsoft.com/office/drawing/2014/main" id="{7F796D9F-AF65-4BA8-B4A6-E90986DC7074}"/>
              </a:ext>
            </a:extLst>
          </p:cNvPr>
          <p:cNvGrpSpPr/>
          <p:nvPr/>
        </p:nvGrpSpPr>
        <p:grpSpPr>
          <a:xfrm>
            <a:off x="455537" y="1861795"/>
            <a:ext cx="8232926" cy="2360139"/>
            <a:chOff x="410479" y="2505124"/>
            <a:chExt cx="10977233" cy="3146851"/>
          </a:xfrm>
        </p:grpSpPr>
        <p:grpSp>
          <p:nvGrpSpPr>
            <p:cNvPr id="11" name="Groupe 10">
              <a:extLst>
                <a:ext uri="{FF2B5EF4-FFF2-40B4-BE49-F238E27FC236}">
                  <a16:creationId xmlns="" xmlns:a16="http://schemas.microsoft.com/office/drawing/2014/main" id="{34EDDB5F-DD4F-41DE-9753-804E31DE5BEF}"/>
                </a:ext>
              </a:extLst>
            </p:cNvPr>
            <p:cNvGrpSpPr/>
            <p:nvPr/>
          </p:nvGrpSpPr>
          <p:grpSpPr>
            <a:xfrm>
              <a:off x="410479" y="2505124"/>
              <a:ext cx="10977233" cy="3146851"/>
              <a:chOff x="339720" y="2620540"/>
              <a:chExt cx="10977233" cy="3146851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="" xmlns:a16="http://schemas.microsoft.com/office/drawing/2014/main" id="{6BA4BA3D-07AE-438E-AEC2-B6B6D33DF5DE}"/>
                  </a:ext>
                </a:extLst>
              </p:cNvPr>
              <p:cNvGrpSpPr/>
              <p:nvPr/>
            </p:nvGrpSpPr>
            <p:grpSpPr>
              <a:xfrm>
                <a:off x="339720" y="2620540"/>
                <a:ext cx="10977233" cy="3146851"/>
                <a:chOff x="343803" y="2215099"/>
                <a:chExt cx="10977233" cy="3146851"/>
              </a:xfrm>
            </p:grpSpPr>
            <p:pic>
              <p:nvPicPr>
                <p:cNvPr id="19" name="Image 18">
                  <a:extLst>
                    <a:ext uri="{FF2B5EF4-FFF2-40B4-BE49-F238E27FC236}">
                      <a16:creationId xmlns="" xmlns:a16="http://schemas.microsoft.com/office/drawing/2014/main" id="{4E15BAAA-1C5B-40D8-B847-AB4F23A7D3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544" y="2819792"/>
                  <a:ext cx="729245" cy="726823"/>
                </a:xfrm>
                <a:prstGeom prst="rect">
                  <a:avLst/>
                </a:prstGeom>
              </p:spPr>
            </p:pic>
            <p:pic>
              <p:nvPicPr>
                <p:cNvPr id="20" name="Image 19">
                  <a:extLst>
                    <a:ext uri="{FF2B5EF4-FFF2-40B4-BE49-F238E27FC236}">
                      <a16:creationId xmlns="" xmlns:a16="http://schemas.microsoft.com/office/drawing/2014/main" id="{69D37350-5100-424B-BCAB-E787775148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40020" y="2821016"/>
                  <a:ext cx="684640" cy="682363"/>
                </a:xfrm>
                <a:prstGeom prst="rect">
                  <a:avLst/>
                </a:prstGeom>
              </p:spPr>
            </p:pic>
            <p:pic>
              <p:nvPicPr>
                <p:cNvPr id="21" name="Image 20">
                  <a:extLst>
                    <a:ext uri="{FF2B5EF4-FFF2-40B4-BE49-F238E27FC236}">
                      <a16:creationId xmlns="" xmlns:a16="http://schemas.microsoft.com/office/drawing/2014/main" id="{FC2464DB-2B0A-498B-AADA-30A08686DA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0298" y="2776556"/>
                  <a:ext cx="726823" cy="726823"/>
                </a:xfrm>
                <a:prstGeom prst="rect">
                  <a:avLst/>
                </a:prstGeom>
              </p:spPr>
            </p:pic>
            <p:sp>
              <p:nvSpPr>
                <p:cNvPr id="22" name="ZoneTexte 21">
                  <a:extLst>
                    <a:ext uri="{FF2B5EF4-FFF2-40B4-BE49-F238E27FC236}">
                      <a16:creationId xmlns="" xmlns:a16="http://schemas.microsoft.com/office/drawing/2014/main" id="{6A964811-ABD6-4117-B22D-1657473997D1}"/>
                    </a:ext>
                  </a:extLst>
                </p:cNvPr>
                <p:cNvSpPr txBox="1"/>
                <p:nvPr/>
              </p:nvSpPr>
              <p:spPr>
                <a:xfrm>
                  <a:off x="343803" y="3635955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Evaluation de départ</a:t>
                  </a:r>
                </a:p>
              </p:txBody>
            </p:sp>
            <p:sp>
              <p:nvSpPr>
                <p:cNvPr id="23" name="ZoneTexte 22">
                  <a:extLst>
                    <a:ext uri="{FF2B5EF4-FFF2-40B4-BE49-F238E27FC236}">
                      <a16:creationId xmlns="" xmlns:a16="http://schemas.microsoft.com/office/drawing/2014/main" id="{7BCAF1D7-E8E4-44B1-8794-514292E32C94}"/>
                    </a:ext>
                  </a:extLst>
                </p:cNvPr>
                <p:cNvSpPr txBox="1"/>
                <p:nvPr/>
              </p:nvSpPr>
              <p:spPr>
                <a:xfrm>
                  <a:off x="1627656" y="3604540"/>
                  <a:ext cx="1192242" cy="266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Inscription</a:t>
                  </a:r>
                </a:p>
              </p:txBody>
            </p:sp>
            <p:sp>
              <p:nvSpPr>
                <p:cNvPr id="24" name="ZoneTexte 23">
                  <a:extLst>
                    <a:ext uri="{FF2B5EF4-FFF2-40B4-BE49-F238E27FC236}">
                      <a16:creationId xmlns="" xmlns:a16="http://schemas.microsoft.com/office/drawing/2014/main" id="{F1102CC3-43E5-4FEF-9FC7-4329C51C2EB4}"/>
                    </a:ext>
                  </a:extLst>
                </p:cNvPr>
                <p:cNvSpPr txBox="1"/>
                <p:nvPr/>
              </p:nvSpPr>
              <p:spPr>
                <a:xfrm>
                  <a:off x="2943415" y="3617884"/>
                  <a:ext cx="1878708" cy="1744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Formation théorique </a:t>
                  </a:r>
                </a:p>
                <a:p>
                  <a:pPr marL="214313" marR="0" lvl="0" indent="-2143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Char char="-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Cours de code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min. à effectuer :  ………………….</a:t>
                  </a:r>
                </a:p>
                <a:p>
                  <a:pPr marL="214313" marR="0" lvl="0" indent="-2143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Char char="-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Tests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min. à effectuer :  ………………….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Alternance de théorie et de pratique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ZoneTexte 24">
                  <a:extLst>
                    <a:ext uri="{FF2B5EF4-FFF2-40B4-BE49-F238E27FC236}">
                      <a16:creationId xmlns="" xmlns:a16="http://schemas.microsoft.com/office/drawing/2014/main" id="{B8E5BDE8-BA24-4384-81DE-2AA40B8AB92A}"/>
                    </a:ext>
                  </a:extLst>
                </p:cNvPr>
                <p:cNvSpPr txBox="1"/>
                <p:nvPr/>
              </p:nvSpPr>
              <p:spPr>
                <a:xfrm>
                  <a:off x="4758292" y="3612272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Théorique</a:t>
                  </a:r>
                </a:p>
              </p:txBody>
            </p:sp>
            <p:sp>
              <p:nvSpPr>
                <p:cNvPr id="26" name="ZoneTexte 25">
                  <a:extLst>
                    <a:ext uri="{FF2B5EF4-FFF2-40B4-BE49-F238E27FC236}">
                      <a16:creationId xmlns="" xmlns:a16="http://schemas.microsoft.com/office/drawing/2014/main" id="{87D8BE43-9FFA-4C70-A7F7-38E4B2D85B44}"/>
                    </a:ext>
                  </a:extLst>
                </p:cNvPr>
                <p:cNvSpPr txBox="1"/>
                <p:nvPr/>
              </p:nvSpPr>
              <p:spPr>
                <a:xfrm>
                  <a:off x="6105975" y="3734963"/>
                  <a:ext cx="1192242" cy="10105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de conduite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min. à effectuer :  ……………….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8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ZoneTexte 26">
                  <a:extLst>
                    <a:ext uri="{FF2B5EF4-FFF2-40B4-BE49-F238E27FC236}">
                      <a16:creationId xmlns="" xmlns:a16="http://schemas.microsoft.com/office/drawing/2014/main" id="{5ADC0158-4BAB-476D-89B1-04934727E79D}"/>
                    </a:ext>
                  </a:extLst>
                </p:cNvPr>
                <p:cNvSpPr txBox="1"/>
                <p:nvPr/>
              </p:nvSpPr>
              <p:spPr>
                <a:xfrm>
                  <a:off x="8846535" y="3721384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Blanc</a:t>
                  </a:r>
                </a:p>
              </p:txBody>
            </p:sp>
            <p:sp>
              <p:nvSpPr>
                <p:cNvPr id="28" name="ZoneTexte 27">
                  <a:extLst>
                    <a:ext uri="{FF2B5EF4-FFF2-40B4-BE49-F238E27FC236}">
                      <a16:creationId xmlns="" xmlns:a16="http://schemas.microsoft.com/office/drawing/2014/main" id="{4CC92D47-43D0-4F77-873B-EBB10D165BA7}"/>
                    </a:ext>
                  </a:extLst>
                </p:cNvPr>
                <p:cNvSpPr txBox="1"/>
                <p:nvPr/>
              </p:nvSpPr>
              <p:spPr>
                <a:xfrm>
                  <a:off x="10128794" y="3620716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pratique</a:t>
                  </a:r>
                </a:p>
              </p:txBody>
            </p:sp>
            <p:sp>
              <p:nvSpPr>
                <p:cNvPr id="29" name="ZoneTexte 28">
                  <a:extLst>
                    <a:ext uri="{FF2B5EF4-FFF2-40B4-BE49-F238E27FC236}">
                      <a16:creationId xmlns="" xmlns:a16="http://schemas.microsoft.com/office/drawing/2014/main" id="{C52EF285-F565-4092-827B-0329D8145DE9}"/>
                    </a:ext>
                  </a:extLst>
                </p:cNvPr>
                <p:cNvSpPr txBox="1"/>
                <p:nvPr/>
              </p:nvSpPr>
              <p:spPr>
                <a:xfrm>
                  <a:off x="7420129" y="3813771"/>
                  <a:ext cx="1557268" cy="8412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Conduite accompagnée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Conduite supervisée</a:t>
                  </a:r>
                </a:p>
              </p:txBody>
            </p:sp>
            <p:sp>
              <p:nvSpPr>
                <p:cNvPr id="30" name="Flèche : droite 29">
                  <a:extLst>
                    <a:ext uri="{FF2B5EF4-FFF2-40B4-BE49-F238E27FC236}">
                      <a16:creationId xmlns="" xmlns:a16="http://schemas.microsoft.com/office/drawing/2014/main" id="{ACC8EB7D-DEF5-41D1-8328-7DC5C10E4187}"/>
                    </a:ext>
                  </a:extLst>
                </p:cNvPr>
                <p:cNvSpPr/>
                <p:nvPr/>
              </p:nvSpPr>
              <p:spPr>
                <a:xfrm>
                  <a:off x="715992" y="222112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31" name="Flèche : droite 30">
                  <a:extLst>
                    <a:ext uri="{FF2B5EF4-FFF2-40B4-BE49-F238E27FC236}">
                      <a16:creationId xmlns="" xmlns:a16="http://schemas.microsoft.com/office/drawing/2014/main" id="{07EECA1D-4102-4C69-92E1-AA24868DF4C8}"/>
                    </a:ext>
                  </a:extLst>
                </p:cNvPr>
                <p:cNvSpPr/>
                <p:nvPr/>
              </p:nvSpPr>
              <p:spPr>
                <a:xfrm>
                  <a:off x="2054453" y="2238519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32" name="Flèche : droite 31">
                  <a:extLst>
                    <a:ext uri="{FF2B5EF4-FFF2-40B4-BE49-F238E27FC236}">
                      <a16:creationId xmlns="" xmlns:a16="http://schemas.microsoft.com/office/drawing/2014/main" id="{68529A52-B6A7-4298-82B4-B29F7677C5B5}"/>
                    </a:ext>
                  </a:extLst>
                </p:cNvPr>
                <p:cNvSpPr/>
                <p:nvPr/>
              </p:nvSpPr>
              <p:spPr>
                <a:xfrm>
                  <a:off x="3444959" y="222320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33" name="Flèche : droite 32">
                  <a:extLst>
                    <a:ext uri="{FF2B5EF4-FFF2-40B4-BE49-F238E27FC236}">
                      <a16:creationId xmlns="" xmlns:a16="http://schemas.microsoft.com/office/drawing/2014/main" id="{F7917D2A-2B9E-4409-A914-55CBEB505AAF}"/>
                    </a:ext>
                  </a:extLst>
                </p:cNvPr>
                <p:cNvSpPr/>
                <p:nvPr/>
              </p:nvSpPr>
              <p:spPr>
                <a:xfrm>
                  <a:off x="4835465" y="2233092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34" name="Flèche : droite 33">
                  <a:extLst>
                    <a:ext uri="{FF2B5EF4-FFF2-40B4-BE49-F238E27FC236}">
                      <a16:creationId xmlns="" xmlns:a16="http://schemas.microsoft.com/office/drawing/2014/main" id="{0A794996-012B-4AC2-AE2A-C942410DE2BE}"/>
                    </a:ext>
                  </a:extLst>
                </p:cNvPr>
                <p:cNvSpPr/>
                <p:nvPr/>
              </p:nvSpPr>
              <p:spPr>
                <a:xfrm>
                  <a:off x="6225971" y="222112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35" name="Flèche : droite 34">
                  <a:extLst>
                    <a:ext uri="{FF2B5EF4-FFF2-40B4-BE49-F238E27FC236}">
                      <a16:creationId xmlns="" xmlns:a16="http://schemas.microsoft.com/office/drawing/2014/main" id="{2EF656DE-DE95-43B9-AEA6-F1C73F642D44}"/>
                    </a:ext>
                  </a:extLst>
                </p:cNvPr>
                <p:cNvSpPr/>
                <p:nvPr/>
              </p:nvSpPr>
              <p:spPr>
                <a:xfrm>
                  <a:off x="7616477" y="2242926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6</a:t>
                  </a:r>
                </a:p>
              </p:txBody>
            </p:sp>
            <p:sp>
              <p:nvSpPr>
                <p:cNvPr id="36" name="Flèche : droite 35">
                  <a:extLst>
                    <a:ext uri="{FF2B5EF4-FFF2-40B4-BE49-F238E27FC236}">
                      <a16:creationId xmlns="" xmlns:a16="http://schemas.microsoft.com/office/drawing/2014/main" id="{18AF46C3-0C46-42FC-A710-B418A7A3987C}"/>
                    </a:ext>
                  </a:extLst>
                </p:cNvPr>
                <p:cNvSpPr/>
                <p:nvPr/>
              </p:nvSpPr>
              <p:spPr>
                <a:xfrm>
                  <a:off x="9006983" y="224458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37" name="Flèche : droite 36">
                  <a:extLst>
                    <a:ext uri="{FF2B5EF4-FFF2-40B4-BE49-F238E27FC236}">
                      <a16:creationId xmlns="" xmlns:a16="http://schemas.microsoft.com/office/drawing/2014/main" id="{1B97A611-1492-417B-9E7B-4A00833CA86A}"/>
                    </a:ext>
                  </a:extLst>
                </p:cNvPr>
                <p:cNvSpPr/>
                <p:nvPr/>
              </p:nvSpPr>
              <p:spPr>
                <a:xfrm>
                  <a:off x="10397489" y="2215099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8</a:t>
                  </a:r>
                </a:p>
              </p:txBody>
            </p:sp>
            <p:pic>
              <p:nvPicPr>
                <p:cNvPr id="38" name="Image 37">
                  <a:extLst>
                    <a:ext uri="{FF2B5EF4-FFF2-40B4-BE49-F238E27FC236}">
                      <a16:creationId xmlns="" xmlns:a16="http://schemas.microsoft.com/office/drawing/2014/main" id="{958E01DA-54ED-4CA4-9337-B4806F4BC8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2269" y="2771942"/>
                  <a:ext cx="650160" cy="648000"/>
                </a:xfrm>
                <a:prstGeom prst="rect">
                  <a:avLst/>
                </a:prstGeom>
              </p:spPr>
            </p:pic>
            <p:pic>
              <p:nvPicPr>
                <p:cNvPr id="39" name="Image 38">
                  <a:extLst>
                    <a:ext uri="{FF2B5EF4-FFF2-40B4-BE49-F238E27FC236}">
                      <a16:creationId xmlns="" xmlns:a16="http://schemas.microsoft.com/office/drawing/2014/main" id="{60F2999E-36F1-4A48-A9F9-B7CADF4DB4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80368" y="2733480"/>
                  <a:ext cx="650160" cy="648000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e 13">
                <a:extLst>
                  <a:ext uri="{FF2B5EF4-FFF2-40B4-BE49-F238E27FC236}">
                    <a16:creationId xmlns="" xmlns:a16="http://schemas.microsoft.com/office/drawing/2014/main" id="{73263462-CAB0-46A8-84F5-9ACA067D87C3}"/>
                  </a:ext>
                </a:extLst>
              </p:cNvPr>
              <p:cNvGrpSpPr/>
              <p:nvPr/>
            </p:nvGrpSpPr>
            <p:grpSpPr>
              <a:xfrm>
                <a:off x="4824820" y="3202506"/>
                <a:ext cx="6255916" cy="958062"/>
                <a:chOff x="4824820" y="3202506"/>
                <a:chExt cx="6255916" cy="958062"/>
              </a:xfrm>
            </p:grpSpPr>
            <p:pic>
              <p:nvPicPr>
                <p:cNvPr id="15" name="Image 14">
                  <a:extLst>
                    <a:ext uri="{FF2B5EF4-FFF2-40B4-BE49-F238E27FC236}">
                      <a16:creationId xmlns="" xmlns:a16="http://schemas.microsoft.com/office/drawing/2014/main" id="{2B7FE3D4-C384-41CB-8D22-8B8D1EC5E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46923" y="3512568"/>
                  <a:ext cx="650160" cy="648000"/>
                </a:xfrm>
                <a:prstGeom prst="rect">
                  <a:avLst/>
                </a:prstGeom>
              </p:spPr>
            </p:pic>
            <p:pic>
              <p:nvPicPr>
                <p:cNvPr id="16" name="Image 15">
                  <a:extLst>
                    <a:ext uri="{FF2B5EF4-FFF2-40B4-BE49-F238E27FC236}">
                      <a16:creationId xmlns="" xmlns:a16="http://schemas.microsoft.com/office/drawing/2014/main" id="{DA825AA7-E3F7-45B1-A000-4E1D720037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04451" y="3202506"/>
                  <a:ext cx="776285" cy="773706"/>
                </a:xfrm>
                <a:prstGeom prst="rect">
                  <a:avLst/>
                </a:prstGeom>
              </p:spPr>
            </p:pic>
            <p:pic>
              <p:nvPicPr>
                <p:cNvPr id="17" name="Image 16">
                  <a:extLst>
                    <a:ext uri="{FF2B5EF4-FFF2-40B4-BE49-F238E27FC236}">
                      <a16:creationId xmlns="" xmlns:a16="http://schemas.microsoft.com/office/drawing/2014/main" id="{AF5966A7-1E60-49AC-A3B8-2545D59CE7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62584" y="3224880"/>
                  <a:ext cx="773707" cy="773706"/>
                </a:xfrm>
                <a:prstGeom prst="rect">
                  <a:avLst/>
                </a:prstGeom>
              </p:spPr>
            </p:pic>
            <p:pic>
              <p:nvPicPr>
                <p:cNvPr id="18" name="Image 17">
                  <a:extLst>
                    <a:ext uri="{FF2B5EF4-FFF2-40B4-BE49-F238E27FC236}">
                      <a16:creationId xmlns="" xmlns:a16="http://schemas.microsoft.com/office/drawing/2014/main" id="{552CD8D3-AE6C-445A-ACD6-8DF9794815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24820" y="3225233"/>
                  <a:ext cx="726821" cy="726822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Image 11">
              <a:extLst>
                <a:ext uri="{FF2B5EF4-FFF2-40B4-BE49-F238E27FC236}">
                  <a16:creationId xmlns="" xmlns:a16="http://schemas.microsoft.com/office/drawing/2014/main" id="{6BCF29EB-B561-46CF-8124-5545C1CE7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21" y="3356276"/>
              <a:ext cx="650160" cy="648000"/>
            </a:xfrm>
            <a:prstGeom prst="rect">
              <a:avLst/>
            </a:prstGeom>
          </p:spPr>
        </p:pic>
      </p:grp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6F518F5B-4697-4577-9206-D36D1643AC60}"/>
              </a:ext>
            </a:extLst>
          </p:cNvPr>
          <p:cNvSpPr txBox="1"/>
          <p:nvPr/>
        </p:nvSpPr>
        <p:spPr>
          <a:xfrm>
            <a:off x="5347904" y="744106"/>
            <a:ext cx="3423456" cy="738664"/>
          </a:xfrm>
          <a:prstGeom prst="rect">
            <a:avLst/>
          </a:prstGeom>
          <a:solidFill>
            <a:srgbClr val="F5F4E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RENSEIGNEMENTS PERSONNELS DE L’ÉLÈVE</a:t>
            </a:r>
            <a:r>
              <a:rPr kumimoji="0" lang="fr-FR" sz="825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fr-FR" sz="825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825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Nom : ……………………..…………………………..……………………..</a:t>
            </a:r>
            <a:b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Prénom : ……………………...………………………….………………….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 de permis …………………………….............................................</a:t>
            </a:r>
          </a:p>
        </p:txBody>
      </p:sp>
      <p:sp>
        <p:nvSpPr>
          <p:cNvPr id="46" name="Organigramme : Procédé 45">
            <a:extLst>
              <a:ext uri="{FF2B5EF4-FFF2-40B4-BE49-F238E27FC236}">
                <a16:creationId xmlns="" xmlns:a16="http://schemas.microsoft.com/office/drawing/2014/main" id="{A612B278-3999-41F8-905A-5E1098D67A02}"/>
              </a:ext>
            </a:extLst>
          </p:cNvPr>
          <p:cNvSpPr/>
          <p:nvPr/>
        </p:nvSpPr>
        <p:spPr>
          <a:xfrm>
            <a:off x="6573561" y="3998857"/>
            <a:ext cx="2109025" cy="307777"/>
          </a:xfrm>
          <a:prstGeom prst="flowChartProcess">
            <a:avLst/>
          </a:prstGeom>
          <a:solidFill>
            <a:srgbClr val="D0363B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COURS OBLIGATOIRES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B38EAD1-3F17-4519-88C6-35B7BBAA8F83}"/>
              </a:ext>
            </a:extLst>
          </p:cNvPr>
          <p:cNvSpPr txBox="1"/>
          <p:nvPr/>
        </p:nvSpPr>
        <p:spPr>
          <a:xfrm>
            <a:off x="6492789" y="5121165"/>
            <a:ext cx="210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règles de circulation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signalisation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comportements dans les tunnels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visibilité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prise de conscience des risques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respect des autres usagers – Le partage de l’espace public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D4DDA9C4-17EF-4CA3-8EF4-C68040F58908}"/>
              </a:ext>
            </a:extLst>
          </p:cNvPr>
          <p:cNvSpPr/>
          <p:nvPr/>
        </p:nvSpPr>
        <p:spPr>
          <a:xfrm>
            <a:off x="410480" y="4288939"/>
            <a:ext cx="3293165" cy="1904853"/>
          </a:xfrm>
          <a:prstGeom prst="rect">
            <a:avLst/>
          </a:prstGeom>
          <a:solidFill>
            <a:srgbClr val="F5F4E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461F316C-4D02-4A20-A73F-A2514242D266}"/>
              </a:ext>
            </a:extLst>
          </p:cNvPr>
          <p:cNvSpPr txBox="1"/>
          <p:nvPr/>
        </p:nvSpPr>
        <p:spPr>
          <a:xfrm>
            <a:off x="2255715" y="4767201"/>
            <a:ext cx="1493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Pendant la phase pratique, vous serez amené(e) à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circuler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en ville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en rase campagne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sur autoroute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de nuit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A5AEEBE-6EEC-4B86-86DB-D320377ADB71}"/>
              </a:ext>
            </a:extLst>
          </p:cNvPr>
          <p:cNvSpPr/>
          <p:nvPr/>
        </p:nvSpPr>
        <p:spPr>
          <a:xfrm>
            <a:off x="411893" y="4288939"/>
            <a:ext cx="3293165" cy="284701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3EEC1784-A297-4135-A7D5-96106FA6DFB4}"/>
              </a:ext>
            </a:extLst>
          </p:cNvPr>
          <p:cNvSpPr txBox="1"/>
          <p:nvPr/>
        </p:nvSpPr>
        <p:spPr>
          <a:xfrm>
            <a:off x="532317" y="4312391"/>
            <a:ext cx="16355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PARCOURS THÉORIQUE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36A00415-93C6-43EB-8CBE-BB5D4D980955}"/>
              </a:ext>
            </a:extLst>
          </p:cNvPr>
          <p:cNvSpPr txBox="1"/>
          <p:nvPr/>
        </p:nvSpPr>
        <p:spPr>
          <a:xfrm>
            <a:off x="2226809" y="4314550"/>
            <a:ext cx="15426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PARCOURS PRATIQUE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="" xmlns:a16="http://schemas.microsoft.com/office/drawing/2014/main" id="{D6C24F35-D91B-4820-A9B8-10FEAB1A088A}"/>
              </a:ext>
            </a:extLst>
          </p:cNvPr>
          <p:cNvCxnSpPr>
            <a:cxnSpLocks/>
          </p:cNvCxnSpPr>
          <p:nvPr/>
        </p:nvCxnSpPr>
        <p:spPr>
          <a:xfrm>
            <a:off x="2103414" y="4293273"/>
            <a:ext cx="3899" cy="188357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="" xmlns:a16="http://schemas.microsoft.com/office/drawing/2014/main" id="{8AD98B9A-B059-4DE3-A9D8-4EED987DD9FD}"/>
              </a:ext>
            </a:extLst>
          </p:cNvPr>
          <p:cNvSpPr txBox="1"/>
          <p:nvPr/>
        </p:nvSpPr>
        <p:spPr>
          <a:xfrm>
            <a:off x="6841221" y="6518517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CRITÈRE 3.1 DU LABEL DE L’ETAT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="" xmlns:a16="http://schemas.microsoft.com/office/drawing/2014/main" id="{E99FE8AE-0383-42D7-8320-08ABEAAF16CA}"/>
              </a:ext>
            </a:extLst>
          </p:cNvPr>
          <p:cNvSpPr txBox="1"/>
          <p:nvPr/>
        </p:nvSpPr>
        <p:spPr>
          <a:xfrm>
            <a:off x="489105" y="4661418"/>
            <a:ext cx="1567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La formation théorique portant sur des 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questions « d’entraînement au code » 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peut être suivie à votre rythme, soit : </a:t>
            </a:r>
            <a:b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/>
            </a:r>
            <a:b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- dans 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l'école de conduite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 avec un 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support média 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ou avec un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 enseignant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/>
            </a:r>
            <a:b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- via 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Internet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 (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code en ligne CER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)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0B03240B-5566-4638-9AFA-5CF8E234A65E}"/>
              </a:ext>
            </a:extLst>
          </p:cNvPr>
          <p:cNvSpPr txBox="1"/>
          <p:nvPr/>
        </p:nvSpPr>
        <p:spPr>
          <a:xfrm>
            <a:off x="3861663" y="4369327"/>
            <a:ext cx="46949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  <a:t>Votre présence est obligatoire pour les cours collectifs sélectionnés. </a:t>
            </a:r>
            <a:br>
              <a:rPr lang="fr-F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Ces cours sont dispensés en présentiel par des enseignants de la conduite et de la sécurité routière titulaire d’une autorisation d’enseigner en cours de validité.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297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="" xmlns:a16="http://schemas.microsoft.com/office/drawing/2014/main" id="{0D19E9A2-07CE-41AC-B038-D67156A90809}"/>
              </a:ext>
            </a:extLst>
          </p:cNvPr>
          <p:cNvSpPr txBox="1"/>
          <p:nvPr/>
        </p:nvSpPr>
        <p:spPr>
          <a:xfrm>
            <a:off x="4608706" y="1313239"/>
            <a:ext cx="3894163" cy="1077218"/>
          </a:xfrm>
          <a:prstGeom prst="rect">
            <a:avLst/>
          </a:prstGeom>
          <a:noFill/>
          <a:ln>
            <a:solidFill>
              <a:srgbClr val="2D2D2D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fr-FR" sz="1600" b="1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CER PITHIVIERS CONDUITE</a:t>
            </a:r>
          </a:p>
          <a:p>
            <a:pPr defTabSz="342900"/>
            <a:r>
              <a:rPr lang="fr-FR" sz="1600" b="1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20 avenue de la République</a:t>
            </a:r>
          </a:p>
          <a:p>
            <a:pPr defTabSz="342900"/>
            <a:r>
              <a:rPr lang="fr-FR" sz="1600" b="1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45300 PITHIVIERS</a:t>
            </a:r>
            <a:endParaRPr lang="fr-FR" dirty="0">
              <a:solidFill>
                <a:srgbClr val="D0363B"/>
              </a:solidFill>
              <a:latin typeface="Century Gothic" panose="020B0502020202020204" pitchFamily="34" charset="0"/>
            </a:endParaRPr>
          </a:p>
          <a:p>
            <a:pPr defTabSz="342900"/>
            <a:endParaRPr lang="fr-FR" sz="1600" b="1" dirty="0" smtClean="0">
              <a:solidFill>
                <a:srgbClr val="D0363B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ctangle : avec coins arrondis en diagonale 47">
            <a:extLst>
              <a:ext uri="{FF2B5EF4-FFF2-40B4-BE49-F238E27FC236}">
                <a16:creationId xmlns="" xmlns:a16="http://schemas.microsoft.com/office/drawing/2014/main" id="{FCD7685B-B614-4555-90F7-03F89213494A}"/>
              </a:ext>
            </a:extLst>
          </p:cNvPr>
          <p:cNvSpPr/>
          <p:nvPr/>
        </p:nvSpPr>
        <p:spPr>
          <a:xfrm>
            <a:off x="374798" y="2091781"/>
            <a:ext cx="2416708" cy="415256"/>
          </a:xfrm>
          <a:prstGeom prst="round2Diag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	HORAIRES DES</a:t>
            </a:r>
            <a:br>
              <a:rPr 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fr-FR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COURS DE </a:t>
            </a:r>
            <a:r>
              <a:rPr lang="fr-FR" sz="105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CODE</a:t>
            </a:r>
            <a:endParaRPr lang="fr-FR" sz="105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Rectangle : avec coins arrondis en diagonale 50">
            <a:extLst>
              <a:ext uri="{FF2B5EF4-FFF2-40B4-BE49-F238E27FC236}">
                <a16:creationId xmlns="" xmlns:a16="http://schemas.microsoft.com/office/drawing/2014/main" id="{DB515F97-67CC-465E-B237-A8B4E1984C3E}"/>
              </a:ext>
            </a:extLst>
          </p:cNvPr>
          <p:cNvSpPr/>
          <p:nvPr/>
        </p:nvSpPr>
        <p:spPr>
          <a:xfrm>
            <a:off x="5987844" y="2085440"/>
            <a:ext cx="2611070" cy="415256"/>
          </a:xfrm>
          <a:prstGeom prst="round2Diag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HORAIRES DES</a:t>
            </a:r>
            <a:br>
              <a:rPr 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COURS DE </a:t>
            </a:r>
            <a:r>
              <a:rPr lang="fr-FR" sz="105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CONDUITE*</a:t>
            </a:r>
            <a:endParaRPr lang="fr-FR" sz="105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="" xmlns:a16="http://schemas.microsoft.com/office/drawing/2014/main" id="{C4984F06-DBC1-4207-8C36-94C92F504674}"/>
              </a:ext>
            </a:extLst>
          </p:cNvPr>
          <p:cNvSpPr txBox="1"/>
          <p:nvPr/>
        </p:nvSpPr>
        <p:spPr>
          <a:xfrm>
            <a:off x="384245" y="3240899"/>
            <a:ext cx="300745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LUN. </a:t>
            </a:r>
            <a:r>
              <a:rPr lang="fr-FR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 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15h00 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–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16h00* </a:t>
            </a:r>
            <a:endParaRPr lang="fr-FR" sz="900" dirty="0">
              <a:solidFill>
                <a:srgbClr val="D0363B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MAR.  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10h00 –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11h00       16h00 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–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17h00 </a:t>
            </a:r>
            <a:endParaRPr 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MER.  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10h00 –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11h00       15h00 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–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17h00</a:t>
            </a:r>
            <a:r>
              <a:rPr lang="fr-FR" sz="12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 </a:t>
            </a:r>
            <a:endParaRPr lang="fr-FR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JEU.  </a:t>
            </a:r>
            <a:r>
              <a:rPr lang="fr-FR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                 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 </a:t>
            </a:r>
            <a:endParaRPr 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VEN.</a:t>
            </a:r>
            <a:r>
              <a:rPr lang="fr-FR" sz="1200" dirty="0">
                <a:solidFill>
                  <a:srgbClr val="D0363B"/>
                </a:solidFill>
                <a:latin typeface="Century Gothic" panose="020B0502020202020204" pitchFamily="34" charset="0"/>
              </a:rPr>
              <a:t>   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10h00 –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11h00       18h00 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–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19h00 </a:t>
            </a:r>
            <a:endParaRPr 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SAM.</a:t>
            </a:r>
            <a:r>
              <a:rPr lang="fr-FR" sz="1200" dirty="0">
                <a:solidFill>
                  <a:srgbClr val="D0363B"/>
                </a:solidFill>
                <a:latin typeface="Century Gothic" panose="020B0502020202020204" pitchFamily="34" charset="0"/>
              </a:rPr>
              <a:t>  </a:t>
            </a:r>
            <a:r>
              <a:rPr lang="fr-FR" sz="12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09h00 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–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10h00    </a:t>
            </a:r>
          </a:p>
          <a:p>
            <a:pPr defTabSz="342900">
              <a:lnSpc>
                <a:spcPct val="150000"/>
              </a:lnSpc>
            </a:pPr>
            <a:endParaRPr lang="fr-FR" sz="900" dirty="0" smtClean="0">
              <a:solidFill>
                <a:srgbClr val="D0363B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  <a:buFont typeface="Arial" charset="0"/>
              <a:buChar char="•"/>
            </a:pPr>
            <a:r>
              <a:rPr lang="fr-FR" sz="900" b="1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Attention 1</a:t>
            </a:r>
            <a:r>
              <a:rPr lang="fr-FR" sz="900" b="1" baseline="300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er</a:t>
            </a:r>
            <a:r>
              <a:rPr lang="fr-FR" sz="900" b="1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 lundi de chaque mois pas de </a:t>
            </a:r>
          </a:p>
          <a:p>
            <a:pPr defTabSz="342900">
              <a:lnSpc>
                <a:spcPct val="150000"/>
              </a:lnSpc>
            </a:pPr>
            <a:r>
              <a:rPr lang="fr-FR" sz="900" b="1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Code</a:t>
            </a:r>
          </a:p>
          <a:p>
            <a:pPr defTabSz="342900">
              <a:lnSpc>
                <a:spcPct val="150000"/>
              </a:lnSpc>
            </a:pPr>
            <a:endParaRPr lang="fr-FR" sz="900" dirty="0" smtClean="0">
              <a:solidFill>
                <a:srgbClr val="D0363B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100" b="1" u="sng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Stage de code organisé à chaque vacances scolaires sur 3 jours </a:t>
            </a:r>
            <a:endParaRPr lang="fr-FR" sz="11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5" name="Connecteur droit 54">
            <a:extLst>
              <a:ext uri="{FF2B5EF4-FFF2-40B4-BE49-F238E27FC236}">
                <a16:creationId xmlns="" xmlns:a16="http://schemas.microsoft.com/office/drawing/2014/main" id="{E077BE90-DA48-4295-89EA-5389481EBEC1}"/>
              </a:ext>
            </a:extLst>
          </p:cNvPr>
          <p:cNvCxnSpPr>
            <a:cxnSpLocks/>
          </p:cNvCxnSpPr>
          <p:nvPr/>
        </p:nvCxnSpPr>
        <p:spPr>
          <a:xfrm>
            <a:off x="2985149" y="3157860"/>
            <a:ext cx="0" cy="2171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="" xmlns:a16="http://schemas.microsoft.com/office/drawing/2014/main" id="{F8D326C1-89E2-46DF-B7C5-0EFA6E1559D4}"/>
              </a:ext>
            </a:extLst>
          </p:cNvPr>
          <p:cNvSpPr txBox="1"/>
          <p:nvPr/>
        </p:nvSpPr>
        <p:spPr>
          <a:xfrm>
            <a:off x="934929" y="2862152"/>
            <a:ext cx="6417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05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MATIN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="" xmlns:a16="http://schemas.microsoft.com/office/drawing/2014/main" id="{EC26C872-628E-47D2-B1BD-F86E3A07D092}"/>
              </a:ext>
            </a:extLst>
          </p:cNvPr>
          <p:cNvSpPr txBox="1"/>
          <p:nvPr/>
        </p:nvSpPr>
        <p:spPr>
          <a:xfrm>
            <a:off x="1765954" y="2862152"/>
            <a:ext cx="1025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05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APRÈS-MIDI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1CBEA863-8AAC-4E96-99EE-0A7A36BD32E6}"/>
              </a:ext>
            </a:extLst>
          </p:cNvPr>
          <p:cNvSpPr txBox="1"/>
          <p:nvPr/>
        </p:nvSpPr>
        <p:spPr>
          <a:xfrm>
            <a:off x="6027718" y="3228354"/>
            <a:ext cx="2694956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fr-FR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Lundi au Vendredi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Heures de conduite sur </a:t>
            </a:r>
            <a:r>
              <a:rPr lang="fr-FR" sz="12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rdv</a:t>
            </a:r>
            <a:endParaRPr lang="fr-FR" sz="12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De 8 h à  19 h</a:t>
            </a:r>
          </a:p>
          <a:p>
            <a:pPr defTabSz="342900">
              <a:lnSpc>
                <a:spcPct val="150000"/>
              </a:lnSpc>
            </a:pPr>
            <a:r>
              <a:rPr lang="fr-FR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Samedi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De 8 h à  12h – 13h à 17h</a:t>
            </a:r>
          </a:p>
          <a:p>
            <a:pPr defTabSz="342900">
              <a:lnSpc>
                <a:spcPct val="150000"/>
              </a:lnSpc>
            </a:pPr>
            <a:endParaRPr lang="fr-FR" sz="12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endParaRPr 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="" xmlns:a16="http://schemas.microsoft.com/office/drawing/2014/main" id="{12721AB2-F5D4-4E63-A1BF-40281803E736}"/>
              </a:ext>
            </a:extLst>
          </p:cNvPr>
          <p:cNvSpPr txBox="1"/>
          <p:nvPr/>
        </p:nvSpPr>
        <p:spPr>
          <a:xfrm>
            <a:off x="6635778" y="2860803"/>
            <a:ext cx="6417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05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MATIN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9B3175DB-C5AF-4677-914D-BCDAE94DD208}"/>
              </a:ext>
            </a:extLst>
          </p:cNvPr>
          <p:cNvSpPr txBox="1"/>
          <p:nvPr/>
        </p:nvSpPr>
        <p:spPr>
          <a:xfrm>
            <a:off x="7491571" y="2868920"/>
            <a:ext cx="1025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05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APRÈS-MIDI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="" xmlns:a16="http://schemas.microsoft.com/office/drawing/2014/main" id="{3AE5FE52-6330-4EAC-A804-318CE096F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4" y="2196087"/>
            <a:ext cx="444619" cy="444619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="" xmlns:a16="http://schemas.microsoft.com/office/drawing/2014/main" id="{BEDC6A55-34F2-4396-90CD-61E9873E0D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04" y="2176921"/>
            <a:ext cx="458768" cy="458401"/>
          </a:xfrm>
          <a:prstGeom prst="rect">
            <a:avLst/>
          </a:prstGeom>
        </p:spPr>
      </p:pic>
      <p:sp>
        <p:nvSpPr>
          <p:cNvPr id="16" name="Rectangle : avec coins arrondis en diagonale 47">
            <a:extLst>
              <a:ext uri="{FF2B5EF4-FFF2-40B4-BE49-F238E27FC236}">
                <a16:creationId xmlns="" xmlns:a16="http://schemas.microsoft.com/office/drawing/2014/main" id="{FCD7685B-B614-4555-90F7-03F89213494A}"/>
              </a:ext>
            </a:extLst>
          </p:cNvPr>
          <p:cNvSpPr/>
          <p:nvPr/>
        </p:nvSpPr>
        <p:spPr>
          <a:xfrm>
            <a:off x="3104741" y="2069875"/>
            <a:ext cx="2664405" cy="415256"/>
          </a:xfrm>
          <a:prstGeom prst="round2Diag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HORAIRES DES</a:t>
            </a:r>
            <a:br>
              <a:rPr 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TESTS DE </a:t>
            </a:r>
            <a:r>
              <a:rPr lang="fr-FR" sz="105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CODE libres</a:t>
            </a:r>
            <a:endParaRPr lang="fr-FR" sz="105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C4984F06-DBC1-4207-8C36-94C92F504674}"/>
              </a:ext>
            </a:extLst>
          </p:cNvPr>
          <p:cNvSpPr txBox="1"/>
          <p:nvPr/>
        </p:nvSpPr>
        <p:spPr>
          <a:xfrm>
            <a:off x="3223079" y="3245017"/>
            <a:ext cx="2600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LUN. </a:t>
            </a:r>
            <a:r>
              <a:rPr lang="fr-FR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 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14h15 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–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19h*</a:t>
            </a:r>
            <a:endParaRPr lang="fr-FR" sz="900" dirty="0">
              <a:solidFill>
                <a:srgbClr val="D0363B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MAR. 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10h15 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–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12h00       14h15 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–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19h </a:t>
            </a:r>
            <a:endParaRPr 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MER. 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10h15 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–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12h00        14h15 – 19h</a:t>
            </a:r>
            <a:r>
              <a:rPr lang="fr-FR" sz="12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 </a:t>
            </a:r>
            <a:endParaRPr lang="fr-FR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JEU.   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10h15 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– 12h00      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14h15 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–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19h </a:t>
            </a:r>
            <a:endParaRPr 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VEN.</a:t>
            </a:r>
            <a:r>
              <a:rPr lang="fr-FR" sz="1200" dirty="0">
                <a:solidFill>
                  <a:srgbClr val="D0363B"/>
                </a:solidFill>
                <a:latin typeface="Century Gothic" panose="020B0502020202020204" pitchFamily="34" charset="0"/>
              </a:rPr>
              <a:t>  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10h15 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– 12h00      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14h15 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–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19h </a:t>
            </a:r>
            <a:endParaRPr 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SAM  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08h15 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– </a:t>
            </a:r>
            <a:r>
              <a:rPr lang="fr-FR" sz="9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15h00       </a:t>
            </a:r>
            <a:endParaRPr 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="" xmlns:a16="http://schemas.microsoft.com/office/drawing/2014/main" id="{E077BE90-DA48-4295-89EA-5389481EBEC1}"/>
              </a:ext>
            </a:extLst>
          </p:cNvPr>
          <p:cNvCxnSpPr>
            <a:cxnSpLocks/>
          </p:cNvCxnSpPr>
          <p:nvPr/>
        </p:nvCxnSpPr>
        <p:spPr>
          <a:xfrm>
            <a:off x="5849268" y="3188920"/>
            <a:ext cx="0" cy="2171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F8D326C1-89E2-46DF-B7C5-0EFA6E1559D4}"/>
              </a:ext>
            </a:extLst>
          </p:cNvPr>
          <p:cNvSpPr txBox="1"/>
          <p:nvPr/>
        </p:nvSpPr>
        <p:spPr>
          <a:xfrm>
            <a:off x="3663217" y="2865501"/>
            <a:ext cx="6417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05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MATIN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EC26C872-628E-47D2-B1BD-F86E3A07D092}"/>
              </a:ext>
            </a:extLst>
          </p:cNvPr>
          <p:cNvSpPr txBox="1"/>
          <p:nvPr/>
        </p:nvSpPr>
        <p:spPr>
          <a:xfrm>
            <a:off x="4663540" y="2860804"/>
            <a:ext cx="1025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05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APRÈS-MIDI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CDC34E6B-304D-47D7-8AF9-4BC6CF90058B}"/>
              </a:ext>
            </a:extLst>
          </p:cNvPr>
          <p:cNvSpPr txBox="1"/>
          <p:nvPr/>
        </p:nvSpPr>
        <p:spPr>
          <a:xfrm>
            <a:off x="6841221" y="6518517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CRITÈRE 1.4 DU LABEL DE L’ETAT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03B935B0-45A8-4588-AD7A-063881508C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69" y="2170920"/>
            <a:ext cx="458768" cy="458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08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 rectangle 11">
            <a:extLst>
              <a:ext uri="{FF2B5EF4-FFF2-40B4-BE49-F238E27FC236}">
                <a16:creationId xmlns="" xmlns:a16="http://schemas.microsoft.com/office/drawing/2014/main" id="{C85A922B-E031-4157-AD72-F60519EDF947}"/>
              </a:ext>
            </a:extLst>
          </p:cNvPr>
          <p:cNvSpPr/>
          <p:nvPr/>
        </p:nvSpPr>
        <p:spPr>
          <a:xfrm>
            <a:off x="302003" y="1711354"/>
            <a:ext cx="7088697" cy="4723002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C2D01FC6-93D9-477C-BF7F-E25D710BE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85" y="5335398"/>
            <a:ext cx="2658231" cy="10989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150074D5-46F1-477F-963E-D8FA482D5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16" y="5128819"/>
            <a:ext cx="1261774" cy="126177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9F7DAA05-EC58-40D1-80B6-961DC4E25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4" y="5084392"/>
            <a:ext cx="1350627" cy="135062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EA1B7ED8-E18D-452C-A44B-2BA26546EBF3}"/>
              </a:ext>
            </a:extLst>
          </p:cNvPr>
          <p:cNvSpPr txBox="1"/>
          <p:nvPr/>
        </p:nvSpPr>
        <p:spPr>
          <a:xfrm>
            <a:off x="4110605" y="1096551"/>
            <a:ext cx="4320330" cy="258532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Century Gothic" panose="020B0502020202020204" pitchFamily="34" charset="0"/>
              </a:rPr>
              <a:t>Nous pouvons </a:t>
            </a:r>
            <a:r>
              <a:rPr lang="fr-FR" dirty="0">
                <a:latin typeface="Century Gothic" panose="020B0502020202020204" pitchFamily="34" charset="0"/>
              </a:rPr>
              <a:t>vous remettre, sur </a:t>
            </a:r>
            <a:r>
              <a:rPr lang="fr-FR" dirty="0" smtClean="0">
                <a:latin typeface="Century Gothic" panose="020B0502020202020204" pitchFamily="34" charset="0"/>
              </a:rPr>
              <a:t>simple demande</a:t>
            </a:r>
            <a:r>
              <a:rPr lang="fr-FR" dirty="0">
                <a:latin typeface="Century Gothic" panose="020B0502020202020204" pitchFamily="34" charset="0"/>
              </a:rPr>
              <a:t>, les éléments suivants :</a:t>
            </a:r>
          </a:p>
          <a:p>
            <a:pPr algn="just"/>
            <a:r>
              <a:rPr lang="fr-FR" dirty="0">
                <a:latin typeface="Century Gothic" panose="020B0502020202020204" pitchFamily="34" charset="0"/>
              </a:rPr>
              <a:t/>
            </a:r>
            <a:br>
              <a:rPr lang="fr-FR" dirty="0">
                <a:latin typeface="Century Gothic" panose="020B0502020202020204" pitchFamily="34" charset="0"/>
              </a:rPr>
            </a:br>
            <a:r>
              <a:rPr lang="fr-FR" dirty="0">
                <a:latin typeface="Century Gothic" panose="020B0502020202020204" pitchFamily="34" charset="0"/>
              </a:rPr>
              <a:t>- Une copie du règlement intérieur</a:t>
            </a:r>
            <a:br>
              <a:rPr lang="fr-FR" dirty="0">
                <a:latin typeface="Century Gothic" panose="020B0502020202020204" pitchFamily="34" charset="0"/>
              </a:rPr>
            </a:br>
            <a:r>
              <a:rPr lang="fr-FR" dirty="0">
                <a:latin typeface="Century Gothic" panose="020B0502020202020204" pitchFamily="34" charset="0"/>
              </a:rPr>
              <a:t>- Le bilan annuel de nos résultats &amp; taux de réussite par formation</a:t>
            </a:r>
            <a:br>
              <a:rPr lang="fr-FR" dirty="0">
                <a:latin typeface="Century Gothic" panose="020B0502020202020204" pitchFamily="34" charset="0"/>
              </a:rPr>
            </a:br>
            <a:r>
              <a:rPr lang="fr-FR" dirty="0">
                <a:latin typeface="Century Gothic" panose="020B0502020202020204" pitchFamily="34" charset="0"/>
              </a:rPr>
              <a:t>- </a:t>
            </a:r>
            <a:r>
              <a:rPr lang="fr-FR">
                <a:latin typeface="Century Gothic" panose="020B0502020202020204" pitchFamily="34" charset="0"/>
              </a:rPr>
              <a:t>Une </a:t>
            </a:r>
            <a:r>
              <a:rPr lang="fr-FR" smtClean="0">
                <a:latin typeface="Century Gothic" panose="020B0502020202020204" pitchFamily="34" charset="0"/>
              </a:rPr>
              <a:t>synthèse </a:t>
            </a:r>
            <a:r>
              <a:rPr lang="fr-FR" dirty="0" smtClean="0">
                <a:latin typeface="Century Gothic" panose="020B0502020202020204" pitchFamily="34" charset="0"/>
              </a:rPr>
              <a:t>des résultats des questionnaires de satisfaction</a:t>
            </a:r>
            <a:endParaRPr lang="fr-F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36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E5BC02E-B69F-4DD4-BA53-5F30850E0A44}"/>
              </a:ext>
            </a:extLst>
          </p:cNvPr>
          <p:cNvSpPr/>
          <p:nvPr/>
        </p:nvSpPr>
        <p:spPr>
          <a:xfrm>
            <a:off x="189186" y="0"/>
            <a:ext cx="9144000" cy="6858000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 Lundi* de 14 h à 19 h</a:t>
            </a:r>
          </a:p>
          <a:p>
            <a:pPr algn="ctr"/>
            <a:r>
              <a:rPr lang="fr-FR" dirty="0" smtClean="0"/>
              <a:t>Mardi/Jeudi/V </a:t>
            </a:r>
            <a:r>
              <a:rPr lang="fr-FR" dirty="0" err="1" smtClean="0"/>
              <a:t>endredi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De 10 h à  12 h et de 14 h à 19 h</a:t>
            </a:r>
          </a:p>
          <a:p>
            <a:pPr algn="ctr"/>
            <a:r>
              <a:rPr lang="fr-FR" dirty="0" smtClean="0"/>
              <a:t>Mercredi </a:t>
            </a:r>
          </a:p>
          <a:p>
            <a:pPr algn="ctr"/>
            <a:r>
              <a:rPr lang="fr-FR" dirty="0" smtClean="0"/>
              <a:t>De 10 h à 12 h et de 13 h à 19 h</a:t>
            </a:r>
          </a:p>
          <a:p>
            <a:pPr algn="ctr"/>
            <a:r>
              <a:rPr lang="fr-FR" dirty="0" smtClean="0"/>
              <a:t>Samedi </a:t>
            </a:r>
          </a:p>
          <a:p>
            <a:pPr algn="ctr"/>
            <a:r>
              <a:rPr lang="fr-FR" dirty="0" smtClean="0"/>
              <a:t>De 8 h à 15 h (sans interruption)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*attention le bureau est fermé  le 1er lundi du mois  </a:t>
            </a:r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l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99EEF474-66E7-46E3-8015-8B684784445A}"/>
              </a:ext>
            </a:extLst>
          </p:cNvPr>
          <p:cNvSpPr txBox="1"/>
          <p:nvPr/>
        </p:nvSpPr>
        <p:spPr>
          <a:xfrm>
            <a:off x="508959" y="1671146"/>
            <a:ext cx="6406848" cy="646331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Nos horaires d’ouverture:</a:t>
            </a:r>
            <a:endParaRPr lang="fr-FR" sz="3200" dirty="0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0D22943B-A0A1-441E-8F7F-675DDBA969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90" y="5796951"/>
            <a:ext cx="2423856" cy="8067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63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56012" y="1726164"/>
            <a:ext cx="7889185" cy="415780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fr-FR" sz="2000" dirty="0">
                <a:latin typeface="Century Gothic" panose="020B0502020202020204" pitchFamily="34" charset="0"/>
              </a:rPr>
              <a:t>L’association des </a:t>
            </a:r>
            <a:r>
              <a:rPr lang="fr-FR" sz="2000" dirty="0">
                <a:solidFill>
                  <a:srgbClr val="D0363B"/>
                </a:solidFill>
                <a:latin typeface="Century Gothic" panose="020B0502020202020204" pitchFamily="34" charset="0"/>
              </a:rPr>
              <a:t>Centres d’Education Routière</a:t>
            </a:r>
            <a:r>
              <a:rPr lang="fr-FR" sz="2000" dirty="0">
                <a:latin typeface="Century Gothic" panose="020B0502020202020204" pitchFamily="34" charset="0"/>
              </a:rPr>
              <a:t>, forte de plus de </a:t>
            </a:r>
            <a:r>
              <a:rPr lang="fr-FR" sz="2000" dirty="0">
                <a:solidFill>
                  <a:srgbClr val="D0363B"/>
                </a:solidFill>
                <a:latin typeface="Century Gothic" panose="020B0502020202020204" pitchFamily="34" charset="0"/>
              </a:rPr>
              <a:t>550</a:t>
            </a:r>
            <a:r>
              <a:rPr lang="fr-FR" sz="2000" dirty="0">
                <a:latin typeface="Century Gothic" panose="020B0502020202020204" pitchFamily="34" charset="0"/>
              </a:rPr>
              <a:t> enseignes réparties sur l’ensemble du territoire français, est un réseau d’écoles de conduite, créé en </a:t>
            </a:r>
            <a:r>
              <a:rPr lang="fr-FR" sz="2000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1983</a:t>
            </a:r>
            <a:r>
              <a:rPr lang="fr-FR" sz="2000" dirty="0">
                <a:latin typeface="Century Gothic" panose="020B0502020202020204" pitchFamily="34" charset="0"/>
              </a:rPr>
              <a:t> et regroupant des professionnels dont le premier métier est de </a:t>
            </a:r>
            <a:r>
              <a:rPr lang="fr-FR" sz="2000" dirty="0">
                <a:solidFill>
                  <a:srgbClr val="D0363B"/>
                </a:solidFill>
                <a:latin typeface="Century Gothic" panose="020B0502020202020204" pitchFamily="34" charset="0"/>
              </a:rPr>
              <a:t>former des futurs conducteurs.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20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2000" dirty="0">
                <a:latin typeface="Century Gothic" panose="020B0502020202020204" pitchFamily="34" charset="0"/>
              </a:rPr>
              <a:t>L’objectif principal de CER réseau est de participer activement à l’amélioration de la </a:t>
            </a:r>
            <a:r>
              <a:rPr lang="fr-FR" sz="2000" dirty="0">
                <a:solidFill>
                  <a:srgbClr val="D0363B"/>
                </a:solidFill>
                <a:latin typeface="Century Gothic" panose="020B0502020202020204" pitchFamily="34" charset="0"/>
              </a:rPr>
              <a:t>sécurité routière </a:t>
            </a:r>
            <a:r>
              <a:rPr lang="fr-FR" sz="2000" dirty="0">
                <a:latin typeface="Century Gothic" panose="020B0502020202020204" pitchFamily="34" charset="0"/>
              </a:rPr>
              <a:t>de l’ensemble des usagers de la route, quels que soient leur âge et la nature de leur activité. Les adhérents au réseau des CER sont des </a:t>
            </a:r>
            <a:r>
              <a:rPr lang="fr-FR" sz="2000" dirty="0">
                <a:solidFill>
                  <a:srgbClr val="D0363B"/>
                </a:solidFill>
                <a:latin typeface="Century Gothic" panose="020B0502020202020204" pitchFamily="34" charset="0"/>
              </a:rPr>
              <a:t>chefs d’entreprise indépendants </a:t>
            </a:r>
            <a:r>
              <a:rPr lang="fr-FR" sz="2000" dirty="0">
                <a:latin typeface="Century Gothic" panose="020B0502020202020204" pitchFamily="34" charset="0"/>
              </a:rPr>
              <a:t>qui ont fait le choix de se retrouver sous une même bannière.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10516" y="561284"/>
            <a:ext cx="7886700" cy="995915"/>
          </a:xfrm>
        </p:spPr>
        <p:txBody>
          <a:bodyPr/>
          <a:lstStyle/>
          <a:p>
            <a:r>
              <a:rPr lang="fr-FR" u="sng" dirty="0">
                <a:latin typeface="Century Gothic" panose="020B0502020202020204" pitchFamily="34" charset="0"/>
              </a:rPr>
              <a:t>CER RÉSEAU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0" y="5659244"/>
            <a:ext cx="695925" cy="70697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039" y="5778159"/>
            <a:ext cx="977529" cy="5778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24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571625"/>
            <a:ext cx="4271373" cy="460435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99" r="3592"/>
          <a:stretch/>
        </p:blipFill>
        <p:spPr>
          <a:xfrm>
            <a:off x="4471307" y="1571625"/>
            <a:ext cx="4305300" cy="4246245"/>
          </a:xfrm>
          <a:prstGeom prst="rect">
            <a:avLst/>
          </a:prstGeom>
        </p:spPr>
      </p:pic>
      <p:sp>
        <p:nvSpPr>
          <p:cNvPr id="7" name="Titre 5">
            <a:extLst>
              <a:ext uri="{FF2B5EF4-FFF2-40B4-BE49-F238E27FC236}">
                <a16:creationId xmlns="" xmlns:a16="http://schemas.microsoft.com/office/drawing/2014/main" id="{5D80902E-74F1-48C5-B57E-3415F897A21B}"/>
              </a:ext>
            </a:extLst>
          </p:cNvPr>
          <p:cNvSpPr txBox="1">
            <a:spLocks/>
          </p:cNvSpPr>
          <p:nvPr/>
        </p:nvSpPr>
        <p:spPr>
          <a:xfrm>
            <a:off x="510516" y="561284"/>
            <a:ext cx="7886700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rgbClr val="D0363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>
                <a:latin typeface="Century Gothic" panose="020B0502020202020204" pitchFamily="34" charset="0"/>
              </a:rPr>
              <a:t>CER RÉSEAU</a:t>
            </a:r>
            <a:endParaRPr lang="fr-FR" u="s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362" y="455791"/>
            <a:ext cx="8677275" cy="995915"/>
          </a:xfrm>
        </p:spPr>
        <p:txBody>
          <a:bodyPr>
            <a:noAutofit/>
          </a:bodyPr>
          <a:lstStyle/>
          <a:p>
            <a:r>
              <a:rPr lang="fr-FR" sz="3600" u="sng" dirty="0">
                <a:latin typeface="Century Gothic" panose="020B0502020202020204" pitchFamily="34" charset="0"/>
              </a:rPr>
              <a:t>Nos FORMATIONS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" r="285"/>
          <a:stretch/>
        </p:blipFill>
        <p:spPr>
          <a:xfrm>
            <a:off x="1522308" y="1540424"/>
            <a:ext cx="2897878" cy="215500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11"/>
          <a:stretch/>
        </p:blipFill>
        <p:spPr>
          <a:xfrm>
            <a:off x="4758105" y="1540424"/>
            <a:ext cx="2823874" cy="43885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433"/>
          <a:stretch/>
        </p:blipFill>
        <p:spPr>
          <a:xfrm>
            <a:off x="1453729" y="3684360"/>
            <a:ext cx="2966457" cy="221989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B58845D4-7C46-45A0-8B38-21288F3468A7}"/>
              </a:ext>
            </a:extLst>
          </p:cNvPr>
          <p:cNvSpPr txBox="1"/>
          <p:nvPr/>
        </p:nvSpPr>
        <p:spPr>
          <a:xfrm>
            <a:off x="936240" y="6132882"/>
            <a:ext cx="7188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entury Gothic" panose="020B0502020202020204" pitchFamily="34" charset="0"/>
              </a:rPr>
              <a:t>*La formation peut également être effectuée sur </a:t>
            </a:r>
            <a:r>
              <a:rPr lang="fr-FR" sz="1000" b="1" dirty="0">
                <a:latin typeface="Century Gothic" panose="020B0502020202020204" pitchFamily="34" charset="0"/>
              </a:rPr>
              <a:t>des véhicules aménagés pour des personnes à mobilité réduite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0B789A13-54BD-4AF4-8ACC-FA2CDCA94EC3}"/>
              </a:ext>
            </a:extLst>
          </p:cNvPr>
          <p:cNvSpPr txBox="1"/>
          <p:nvPr/>
        </p:nvSpPr>
        <p:spPr>
          <a:xfrm>
            <a:off x="6914604" y="1540425"/>
            <a:ext cx="31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*</a:t>
            </a:r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B43E0EED-1BD0-46D5-8FBB-2A2F6A81FB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8" y="6075693"/>
            <a:ext cx="486376" cy="4859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645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233" y="842464"/>
            <a:ext cx="7886700" cy="995915"/>
          </a:xfrm>
        </p:spPr>
        <p:txBody>
          <a:bodyPr>
            <a:normAutofit fontScale="90000"/>
          </a:bodyPr>
          <a:lstStyle/>
          <a:p>
            <a:r>
              <a:rPr lang="fr-FR" u="sng" dirty="0">
                <a:latin typeface="Century Gothic" panose="020B0502020202020204" pitchFamily="34" charset="0"/>
              </a:rPr>
              <a:t>FORMATIONS PARTICULIERS</a:t>
            </a:r>
            <a:br>
              <a:rPr lang="fr-FR" u="sng" dirty="0">
                <a:latin typeface="Century Gothic" panose="020B0502020202020204" pitchFamily="34" charset="0"/>
              </a:rPr>
            </a:br>
            <a:endParaRPr lang="fr-FR" u="sng" dirty="0">
              <a:latin typeface="Century Gothic" panose="020B0502020202020204" pitchFamily="34" charset="0"/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82" y="1664207"/>
            <a:ext cx="2767186" cy="2131051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88" y="1664207"/>
            <a:ext cx="2820198" cy="213105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82" y="3884346"/>
            <a:ext cx="2820198" cy="21390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10" y="3884346"/>
            <a:ext cx="2820198" cy="21716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744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233" y="842464"/>
            <a:ext cx="7886700" cy="995915"/>
          </a:xfrm>
        </p:spPr>
        <p:txBody>
          <a:bodyPr>
            <a:normAutofit fontScale="90000"/>
          </a:bodyPr>
          <a:lstStyle/>
          <a:p>
            <a:r>
              <a:rPr lang="fr-FR" u="sng" dirty="0">
                <a:latin typeface="Century Gothic" panose="020B0502020202020204" pitchFamily="34" charset="0"/>
              </a:rPr>
              <a:t>FORMATIONS PARTICULIERS</a:t>
            </a:r>
            <a:br>
              <a:rPr lang="fr-FR" u="sng" dirty="0">
                <a:latin typeface="Century Gothic" panose="020B0502020202020204" pitchFamily="34" charset="0"/>
              </a:rPr>
            </a:br>
            <a:endParaRPr lang="fr-FR" u="sng" dirty="0"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111" y="2343807"/>
            <a:ext cx="2447822" cy="237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9951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16="http://schemas.microsoft.com/office/drawing/2014/main" id="{DFECFC7B-8263-4275-85A8-A6F659AE6070}"/>
              </a:ext>
            </a:extLst>
          </p:cNvPr>
          <p:cNvSpPr txBox="1">
            <a:spLocks/>
          </p:cNvSpPr>
          <p:nvPr/>
        </p:nvSpPr>
        <p:spPr>
          <a:xfrm>
            <a:off x="401768" y="401738"/>
            <a:ext cx="8610600" cy="1162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rgbClr val="D0363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sng" strike="noStrike" kern="1200" cap="all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NOTRE ÉQUIPE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2F068287-13BF-440F-A119-CE2A081FB221}"/>
              </a:ext>
            </a:extLst>
          </p:cNvPr>
          <p:cNvSpPr txBox="1"/>
          <p:nvPr/>
        </p:nvSpPr>
        <p:spPr>
          <a:xfrm>
            <a:off x="401768" y="1599252"/>
            <a:ext cx="2997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CHARGÉ(E) DES RELATIONS</a:t>
            </a:r>
            <a:b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AVEC LES ÉLÈVES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D0363B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="" xmlns:a16="http://schemas.microsoft.com/office/drawing/2014/main" id="{2629F819-F1E7-4BE1-AC3B-B760A5A69BD5}"/>
              </a:ext>
            </a:extLst>
          </p:cNvPr>
          <p:cNvSpPr/>
          <p:nvPr/>
        </p:nvSpPr>
        <p:spPr>
          <a:xfrm>
            <a:off x="5003194" y="2222941"/>
            <a:ext cx="1667730" cy="1003734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/>
            </a: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-Formation</a:t>
            </a:r>
            <a:r>
              <a:rPr kumimoji="0" lang="fr-FR" sz="8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/>
            </a: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-MARJORIE LAMBERT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NAZAN KAOUKAB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DELPHINE</a:t>
            </a:r>
            <a:r>
              <a:rPr kumimoji="0" lang="fr-FR" sz="8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SOULLIER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NELLY ROPTIN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="" xmlns:a16="http://schemas.microsoft.com/office/drawing/2014/main" id="{94824F2B-C0F3-482C-A4FC-676630DFB380}"/>
              </a:ext>
            </a:extLst>
          </p:cNvPr>
          <p:cNvSpPr/>
          <p:nvPr/>
        </p:nvSpPr>
        <p:spPr>
          <a:xfrm>
            <a:off x="584004" y="2413603"/>
            <a:ext cx="1620446" cy="642194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/>
            </a: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lang="fr-FR" sz="800" b="1" smtClean="0">
                <a:solidFill>
                  <a:prstClr val="black"/>
                </a:solidFill>
                <a:latin typeface="Century Gothic" panose="020B0502020202020204" pitchFamily="34" charset="0"/>
              </a:rPr>
              <a:t>ELISABETH </a:t>
            </a:r>
            <a:r>
              <a:rPr lang="fr-FR" sz="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PURENNE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MARJORIE LAMBERT</a:t>
            </a:r>
            <a:endParaRPr lang="fr-FR" sz="8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9B04605-F50B-440B-AFDE-760586AFD37E}"/>
              </a:ext>
            </a:extLst>
          </p:cNvPr>
          <p:cNvSpPr/>
          <p:nvPr/>
        </p:nvSpPr>
        <p:spPr>
          <a:xfrm>
            <a:off x="1907704" y="2780928"/>
            <a:ext cx="473811" cy="481594"/>
          </a:xfrm>
          <a:prstGeom prst="rect">
            <a:avLst/>
          </a:prstGeom>
          <a:solidFill>
            <a:schemeClr val="bg1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="" xmlns:a16="http://schemas.microsoft.com/office/drawing/2014/main" id="{71780710-533A-4F19-BCDE-0E6011A900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677"/>
          <a:stretch/>
        </p:blipFill>
        <p:spPr>
          <a:xfrm>
            <a:off x="1944414" y="2781828"/>
            <a:ext cx="336988" cy="362271"/>
          </a:xfrm>
          <a:prstGeom prst="rect">
            <a:avLst/>
          </a:prstGeom>
        </p:spPr>
      </p:pic>
      <p:sp>
        <p:nvSpPr>
          <p:cNvPr id="37" name="Rectangle : coins arrondis 36">
            <a:extLst>
              <a:ext uri="{FF2B5EF4-FFF2-40B4-BE49-F238E27FC236}">
                <a16:creationId xmlns="" xmlns:a16="http://schemas.microsoft.com/office/drawing/2014/main" id="{6A5797A3-75DD-4954-A57A-CAD0657296A7}"/>
              </a:ext>
            </a:extLst>
          </p:cNvPr>
          <p:cNvSpPr/>
          <p:nvPr/>
        </p:nvSpPr>
        <p:spPr>
          <a:xfrm rot="176932">
            <a:off x="2306171" y="5265739"/>
            <a:ext cx="1516945" cy="792772"/>
          </a:xfrm>
          <a:prstGeom prst="round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8" name="Triangle isocèle 37">
            <a:extLst>
              <a:ext uri="{FF2B5EF4-FFF2-40B4-BE49-F238E27FC236}">
                <a16:creationId xmlns="" xmlns:a16="http://schemas.microsoft.com/office/drawing/2014/main" id="{503C6553-1B32-444B-9C6C-A11CF10BB974}"/>
              </a:ext>
            </a:extLst>
          </p:cNvPr>
          <p:cNvSpPr/>
          <p:nvPr/>
        </p:nvSpPr>
        <p:spPr>
          <a:xfrm rot="11417491">
            <a:off x="2365574" y="5967007"/>
            <a:ext cx="487949" cy="343985"/>
          </a:xfrm>
          <a:prstGeom prst="triangle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="" xmlns:a16="http://schemas.microsoft.com/office/drawing/2014/main" id="{80213929-9A65-479B-A7F8-28E1CE5AAC1C}"/>
              </a:ext>
            </a:extLst>
          </p:cNvPr>
          <p:cNvSpPr txBox="1"/>
          <p:nvPr/>
        </p:nvSpPr>
        <p:spPr>
          <a:xfrm rot="186132">
            <a:off x="2685186" y="5335677"/>
            <a:ext cx="11201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ENJOY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DRIVING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/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*LE PLAISIR DE CONDUIRE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A36AD38C-EFDB-4DC4-8A15-4FE2B1624C8C}"/>
              </a:ext>
            </a:extLst>
          </p:cNvPr>
          <p:cNvSpPr txBox="1"/>
          <p:nvPr/>
        </p:nvSpPr>
        <p:spPr>
          <a:xfrm>
            <a:off x="2425781" y="5304905"/>
            <a:ext cx="4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#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FC90ED47-F1CB-49E5-9667-6C2C6DD5D382}"/>
              </a:ext>
            </a:extLst>
          </p:cNvPr>
          <p:cNvSpPr txBox="1"/>
          <p:nvPr/>
        </p:nvSpPr>
        <p:spPr>
          <a:xfrm>
            <a:off x="6922884" y="6509394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CRITÈRE 4.1 DU LABEL DE L’ETAT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B93D68CD-A909-4AEF-B223-666962909162}"/>
              </a:ext>
            </a:extLst>
          </p:cNvPr>
          <p:cNvSpPr txBox="1"/>
          <p:nvPr/>
        </p:nvSpPr>
        <p:spPr>
          <a:xfrm>
            <a:off x="471842" y="3666996"/>
            <a:ext cx="3268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RESPONSABLE PÉDAGOGIQUE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D0363B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="" xmlns:a16="http://schemas.microsoft.com/office/drawing/2014/main" id="{39FF2BC5-EB22-40DF-96F3-89A63427436B}"/>
              </a:ext>
            </a:extLst>
          </p:cNvPr>
          <p:cNvSpPr/>
          <p:nvPr/>
        </p:nvSpPr>
        <p:spPr>
          <a:xfrm>
            <a:off x="701194" y="4270706"/>
            <a:ext cx="1685497" cy="667974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PHILIPPE</a:t>
            </a:r>
            <a:r>
              <a:rPr kumimoji="0" lang="fr-FR" sz="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PURENNE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290FD4EA-63DA-4C4B-94B8-D9DD6BBDA268}"/>
              </a:ext>
            </a:extLst>
          </p:cNvPr>
          <p:cNvSpPr/>
          <p:nvPr/>
        </p:nvSpPr>
        <p:spPr>
          <a:xfrm>
            <a:off x="4759566" y="2540609"/>
            <a:ext cx="542267" cy="609769"/>
          </a:xfrm>
          <a:prstGeom prst="rect">
            <a:avLst/>
          </a:prstGeom>
          <a:solidFill>
            <a:schemeClr val="bg1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111F1B2E-3278-491C-B818-07175B3B4706}"/>
              </a:ext>
            </a:extLst>
          </p:cNvPr>
          <p:cNvSpPr txBox="1"/>
          <p:nvPr/>
        </p:nvSpPr>
        <p:spPr>
          <a:xfrm>
            <a:off x="5500956" y="1599252"/>
            <a:ext cx="2997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NOS ENSEIGNANTS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D0363B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Rectangle : coins arrondis 33">
            <a:extLst>
              <a:ext uri="{FF2B5EF4-FFF2-40B4-BE49-F238E27FC236}">
                <a16:creationId xmlns="" xmlns:a16="http://schemas.microsoft.com/office/drawing/2014/main" id="{7B1B30C8-7D7A-490E-9B84-A256AD5D7D9B}"/>
              </a:ext>
            </a:extLst>
          </p:cNvPr>
          <p:cNvSpPr/>
          <p:nvPr/>
        </p:nvSpPr>
        <p:spPr>
          <a:xfrm>
            <a:off x="6976136" y="3594539"/>
            <a:ext cx="1667730" cy="1229710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PURENNE PHILIPPE (B/A/BE)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/>
            </a: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lang="fr-FR" sz="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ROMAIN BAUDIN </a:t>
            </a:r>
            <a:r>
              <a:rPr lang="fr-FR" sz="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(</a:t>
            </a:r>
            <a:r>
              <a:rPr lang="fr-FR" sz="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B/A/BE)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JOHANN REAU (B/A)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JEAN NOEL CASTELAIN (B)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DOMINIQUE ALLENDE (B)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/>
            </a: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-</a:t>
            </a: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-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DA9047DC-A495-4B25-8D74-6A8A71A11361}"/>
              </a:ext>
            </a:extLst>
          </p:cNvPr>
          <p:cNvSpPr/>
          <p:nvPr/>
        </p:nvSpPr>
        <p:spPr>
          <a:xfrm>
            <a:off x="8182350" y="4348197"/>
            <a:ext cx="542267" cy="609769"/>
          </a:xfrm>
          <a:prstGeom prst="rect">
            <a:avLst/>
          </a:prstGeom>
          <a:solidFill>
            <a:schemeClr val="bg1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="" xmlns:a16="http://schemas.microsoft.com/office/drawing/2014/main" id="{F5C114FA-364D-47BB-819E-E421952E85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677"/>
          <a:stretch/>
        </p:blipFill>
        <p:spPr>
          <a:xfrm>
            <a:off x="4680063" y="2459144"/>
            <a:ext cx="701271" cy="753886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="" xmlns:a16="http://schemas.microsoft.com/office/drawing/2014/main" id="{458FDB2B-9CA3-42E4-870C-40AE8D7595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649"/>
          <a:stretch/>
        </p:blipFill>
        <p:spPr>
          <a:xfrm>
            <a:off x="8113357" y="4438962"/>
            <a:ext cx="701271" cy="763656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BC31B619-DA26-40F1-8657-10CEFCED928F}"/>
              </a:ext>
            </a:extLst>
          </p:cNvPr>
          <p:cNvSpPr/>
          <p:nvPr/>
        </p:nvSpPr>
        <p:spPr>
          <a:xfrm>
            <a:off x="739576" y="4815843"/>
            <a:ext cx="542267" cy="609769"/>
          </a:xfrm>
          <a:prstGeom prst="rect">
            <a:avLst/>
          </a:prstGeom>
          <a:solidFill>
            <a:schemeClr val="bg1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4" name="Image 53">
            <a:extLst>
              <a:ext uri="{FF2B5EF4-FFF2-40B4-BE49-F238E27FC236}">
                <a16:creationId xmlns="" xmlns:a16="http://schemas.microsoft.com/office/drawing/2014/main" id="{A6EDB9FB-A543-44A1-99F3-C380D324D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649"/>
          <a:stretch/>
        </p:blipFill>
        <p:spPr>
          <a:xfrm>
            <a:off x="673310" y="4820211"/>
            <a:ext cx="701271" cy="763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812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FC90ED47-F1CB-49E5-9667-6C2C6DD5D382}"/>
              </a:ext>
            </a:extLst>
          </p:cNvPr>
          <p:cNvSpPr txBox="1"/>
          <p:nvPr/>
        </p:nvSpPr>
        <p:spPr>
          <a:xfrm>
            <a:off x="6922884" y="6509394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CRITÈRE 5.2 DU LABEL DE L’ETAT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="" xmlns:a16="http://schemas.microsoft.com/office/drawing/2014/main" id="{2FC08BA8-F495-4EC1-BDC7-06C0D975AEDA}"/>
              </a:ext>
            </a:extLst>
          </p:cNvPr>
          <p:cNvSpPr txBox="1"/>
          <p:nvPr/>
        </p:nvSpPr>
        <p:spPr>
          <a:xfrm>
            <a:off x="-736006" y="563926"/>
            <a:ext cx="7063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INFOS PRATIQUES</a:t>
            </a: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FORMATIONS 2 &amp; 3 ROUES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321B4BE-19FF-4957-94C9-95F1F862F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70" y="563926"/>
            <a:ext cx="2383184" cy="178738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E863052F-BD65-4540-AA4C-927DE7E7D8C0}"/>
              </a:ext>
            </a:extLst>
          </p:cNvPr>
          <p:cNvSpPr txBox="1"/>
          <p:nvPr/>
        </p:nvSpPr>
        <p:spPr>
          <a:xfrm>
            <a:off x="489076" y="1716441"/>
            <a:ext cx="384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3D3E44"/>
                </a:solidFill>
                <a:latin typeface="Century Gothic" panose="020B0502020202020204" pitchFamily="34" charset="0"/>
              </a:rPr>
              <a:t>&gt;&gt; Formations dispensées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15EE5EFB-3DEC-4E07-AAE0-B949ACC4C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0" y="2241236"/>
            <a:ext cx="714103" cy="7525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AE5CFC28-D9A4-4617-92D5-E8B15134FA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33" y="2241235"/>
            <a:ext cx="714103" cy="7525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0AA61ACB-72DF-45BF-B199-EFFB39713E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76" y="2218854"/>
            <a:ext cx="714103" cy="75252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61AFBD45-8FF2-43BA-9B65-E543E89021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29" y="2205211"/>
            <a:ext cx="623779" cy="75252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F15D912D-647D-4C3B-85BD-3504648E60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14" y="2192575"/>
            <a:ext cx="714102" cy="857338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="" xmlns:a16="http://schemas.microsoft.com/office/drawing/2014/main" id="{E666F126-358B-44A7-966B-6162EE56ABE9}"/>
              </a:ext>
            </a:extLst>
          </p:cNvPr>
          <p:cNvGrpSpPr/>
          <p:nvPr/>
        </p:nvGrpSpPr>
        <p:grpSpPr>
          <a:xfrm>
            <a:off x="4863448" y="2192575"/>
            <a:ext cx="714102" cy="989864"/>
            <a:chOff x="5185214" y="2819665"/>
            <a:chExt cx="714102" cy="989864"/>
          </a:xfrm>
        </p:grpSpPr>
        <p:pic>
          <p:nvPicPr>
            <p:cNvPr id="20" name="Image 19">
              <a:extLst>
                <a:ext uri="{FF2B5EF4-FFF2-40B4-BE49-F238E27FC236}">
                  <a16:creationId xmlns="" xmlns:a16="http://schemas.microsoft.com/office/drawing/2014/main" id="{90B33253-987E-47B5-AD2F-A49D890AC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2842"/>
            <a:stretch/>
          </p:blipFill>
          <p:spPr>
            <a:xfrm>
              <a:off x="5185214" y="2819665"/>
              <a:ext cx="692330" cy="653488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="" xmlns:a16="http://schemas.microsoft.com/office/drawing/2014/main" id="{CF9782B4-237E-450A-A045-042E42AC4002}"/>
                </a:ext>
              </a:extLst>
            </p:cNvPr>
            <p:cNvSpPr txBox="1"/>
            <p:nvPr/>
          </p:nvSpPr>
          <p:spPr>
            <a:xfrm>
              <a:off x="5185214" y="3470975"/>
              <a:ext cx="7141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/>
                <a:t>PERMIS</a:t>
              </a:r>
              <a:br>
                <a:rPr lang="fr-FR" sz="800" dirty="0"/>
              </a:br>
              <a:r>
                <a:rPr lang="fr-FR" sz="800" b="1" dirty="0"/>
                <a:t>3 ROUES</a:t>
              </a:r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0F2DA9D2-7388-4813-9A15-9B2600B4C347}"/>
              </a:ext>
            </a:extLst>
          </p:cNvPr>
          <p:cNvSpPr txBox="1"/>
          <p:nvPr/>
        </p:nvSpPr>
        <p:spPr>
          <a:xfrm>
            <a:off x="352407" y="3341504"/>
            <a:ext cx="7903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entury Gothic" panose="020B0502020202020204" pitchFamily="34" charset="0"/>
              </a:rPr>
              <a:t>Notre école de conduite dispose d’une </a:t>
            </a:r>
            <a:r>
              <a:rPr lang="fr-FR" sz="1400" b="1" dirty="0">
                <a:latin typeface="Century Gothic" panose="020B0502020202020204" pitchFamily="34" charset="0"/>
              </a:rPr>
              <a:t>piste</a:t>
            </a:r>
            <a:r>
              <a:rPr lang="fr-FR" sz="1400" dirty="0">
                <a:latin typeface="Century Gothic" panose="020B0502020202020204" pitchFamily="34" charset="0"/>
              </a:rPr>
              <a:t> située à </a:t>
            </a:r>
            <a:r>
              <a:rPr lang="fr-FR" sz="14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fr-FR" sz="14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ZONE D ACTIVITE DE MORAILLES PITHIVIERS LE VIEIL 45300</a:t>
            </a:r>
          </a:p>
          <a:p>
            <a:endParaRPr lang="fr-FR" sz="1400" dirty="0">
              <a:solidFill>
                <a:srgbClr val="D0363B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="" xmlns:a16="http://schemas.microsoft.com/office/drawing/2014/main" id="{E9FBFCFC-E160-4B86-B2F4-69106837D696}"/>
              </a:ext>
            </a:extLst>
          </p:cNvPr>
          <p:cNvSpPr txBox="1"/>
          <p:nvPr/>
        </p:nvSpPr>
        <p:spPr>
          <a:xfrm>
            <a:off x="400593" y="4053669"/>
            <a:ext cx="6984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entury Gothic" panose="020B0502020202020204" pitchFamily="34" charset="0"/>
              </a:rPr>
              <a:t>Elle se situe à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 </a:t>
            </a:r>
            <a:r>
              <a:rPr lang="fr-FR" sz="14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3 </a:t>
            </a:r>
            <a:r>
              <a:rPr lang="fr-FR" sz="1400" dirty="0">
                <a:solidFill>
                  <a:srgbClr val="3D3E44"/>
                </a:solidFill>
                <a:latin typeface="Century Gothic" panose="020B0502020202020204" pitchFamily="34" charset="0"/>
              </a:rPr>
              <a:t>k</a:t>
            </a:r>
            <a:r>
              <a:rPr lang="fr-FR" sz="1400" dirty="0">
                <a:latin typeface="Century Gothic" panose="020B0502020202020204" pitchFamily="34" charset="0"/>
              </a:rPr>
              <a:t>m (soit </a:t>
            </a:r>
            <a:r>
              <a:rPr lang="fr-FR" sz="14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5</a:t>
            </a:r>
            <a:r>
              <a:rPr lang="fr-FR" sz="1400" dirty="0" smtClean="0">
                <a:latin typeface="Century Gothic" panose="020B0502020202020204" pitchFamily="34" charset="0"/>
              </a:rPr>
              <a:t> </a:t>
            </a:r>
            <a:r>
              <a:rPr lang="fr-FR" sz="1400" dirty="0">
                <a:latin typeface="Century Gothic" panose="020B0502020202020204" pitchFamily="34" charset="0"/>
              </a:rPr>
              <a:t>min de l’école de conduite)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="" xmlns:a16="http://schemas.microsoft.com/office/drawing/2014/main" id="{F7AD8E50-EED4-4FD1-B081-5CBCDFD4AAAC}"/>
              </a:ext>
            </a:extLst>
          </p:cNvPr>
          <p:cNvSpPr txBox="1"/>
          <p:nvPr/>
        </p:nvSpPr>
        <p:spPr>
          <a:xfrm>
            <a:off x="400593" y="4562551"/>
            <a:ext cx="6984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entury Gothic" panose="020B0502020202020204" pitchFamily="34" charset="0"/>
              </a:rPr>
              <a:t>Le point de RDV se fait toujours à l’école de conduite</a:t>
            </a:r>
            <a:br>
              <a:rPr lang="fr-FR" sz="1400" dirty="0">
                <a:latin typeface="Century Gothic" panose="020B0502020202020204" pitchFamily="34" charset="0"/>
              </a:rPr>
            </a:br>
            <a:endParaRPr lang="fr-FR" sz="1400" dirty="0">
              <a:latin typeface="Century Gothic" panose="020B0502020202020204" pitchFamily="34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="" xmlns:a16="http://schemas.microsoft.com/office/drawing/2014/main" id="{B24D9A68-417E-4178-9880-A8F032B52DFE}"/>
              </a:ext>
            </a:extLst>
          </p:cNvPr>
          <p:cNvSpPr txBox="1"/>
          <p:nvPr/>
        </p:nvSpPr>
        <p:spPr>
          <a:xfrm>
            <a:off x="400593" y="5294268"/>
            <a:ext cx="8168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anose="020B0502020202020204" pitchFamily="34" charset="0"/>
              </a:rPr>
              <a:t>Engagé dans une démarche qualité</a:t>
            </a:r>
            <a:r>
              <a:rPr lang="fr-FR" sz="1400" dirty="0">
                <a:latin typeface="Century Gothic" panose="020B0502020202020204" pitchFamily="34" charset="0"/>
              </a:rPr>
              <a:t>, le </a:t>
            </a:r>
            <a:r>
              <a:rPr lang="fr-FR" sz="1400" b="1" dirty="0">
                <a:latin typeface="Century Gothic" panose="020B0502020202020204" pitchFamily="34" charset="0"/>
              </a:rPr>
              <a:t>CER </a:t>
            </a:r>
            <a:r>
              <a:rPr lang="fr-FR" sz="1400" b="1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PITHIVIERS CONDUITE</a:t>
            </a:r>
            <a:r>
              <a:rPr lang="fr-FR" sz="1400" b="1" dirty="0" smtClean="0">
                <a:latin typeface="Century Gothic" panose="020B0502020202020204" pitchFamily="34" charset="0"/>
              </a:rPr>
              <a:t> </a:t>
            </a:r>
            <a:r>
              <a:rPr lang="fr-FR" sz="1400" dirty="0">
                <a:latin typeface="Century Gothic" panose="020B0502020202020204" pitchFamily="34" charset="0"/>
              </a:rPr>
              <a:t>met à votre disposition un enseignant expert pour un groupe de </a:t>
            </a:r>
            <a:r>
              <a:rPr lang="fr-FR" sz="14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3</a:t>
            </a:r>
            <a:r>
              <a:rPr lang="fr-FR" sz="1400" dirty="0" smtClean="0">
                <a:latin typeface="Century Gothic" panose="020B0502020202020204" pitchFamily="34" charset="0"/>
              </a:rPr>
              <a:t> </a:t>
            </a:r>
            <a:r>
              <a:rPr lang="fr-FR" sz="1400" dirty="0">
                <a:latin typeface="Century Gothic" panose="020B0502020202020204" pitchFamily="34" charset="0"/>
              </a:rPr>
              <a:t>élèves maximum lors des </a:t>
            </a:r>
            <a:r>
              <a:rPr lang="fr-FR" sz="1400" b="1" dirty="0">
                <a:latin typeface="Century Gothic" panose="020B0502020202020204" pitchFamily="34" charset="0"/>
              </a:rPr>
              <a:t>cours de maniabilité sur plateau</a:t>
            </a:r>
            <a:r>
              <a:rPr lang="fr-FR" sz="1400" dirty="0">
                <a:latin typeface="Century Gothic" panose="020B0502020202020204" pitchFamily="34" charset="0"/>
              </a:rPr>
              <a:t>, et un groupe </a:t>
            </a:r>
            <a:r>
              <a:rPr lang="fr-FR" sz="1400" dirty="0" smtClean="0">
                <a:solidFill>
                  <a:srgbClr val="D0363B"/>
                </a:solidFill>
                <a:latin typeface="Century Gothic" panose="020B0502020202020204" pitchFamily="34" charset="0"/>
              </a:rPr>
              <a:t>3</a:t>
            </a:r>
            <a:r>
              <a:rPr lang="fr-FR" sz="1400" dirty="0" smtClean="0">
                <a:latin typeface="Century Gothic" panose="020B0502020202020204" pitchFamily="34" charset="0"/>
              </a:rPr>
              <a:t> </a:t>
            </a:r>
            <a:r>
              <a:rPr lang="fr-FR" sz="1400" dirty="0">
                <a:latin typeface="Century Gothic" panose="020B0502020202020204" pitchFamily="34" charset="0"/>
              </a:rPr>
              <a:t>élèves maximum lors des</a:t>
            </a:r>
            <a:r>
              <a:rPr lang="fr-FR" sz="1400" b="1" dirty="0">
                <a:latin typeface="Century Gothic" panose="020B0502020202020204" pitchFamily="34" charset="0"/>
              </a:rPr>
              <a:t> cours de circulation</a:t>
            </a:r>
            <a:r>
              <a:rPr lang="fr-FR" sz="1400" dirty="0"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51248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="" xmlns:a16="http://schemas.microsoft.com/office/drawing/2014/main" id="{B9C41840-1C05-42AB-BD5E-523213738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17" y="635086"/>
            <a:ext cx="1962295" cy="1752509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504850" y="677137"/>
            <a:ext cx="5831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ENJEUX</a:t>
            </a: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LA FORMATION</a:t>
            </a:r>
            <a:b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 PERMIS DE CONDUIRE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10C2365E-A5F6-49BC-AF85-BD9F48BF099C}"/>
              </a:ext>
            </a:extLst>
          </p:cNvPr>
          <p:cNvSpPr/>
          <p:nvPr/>
        </p:nvSpPr>
        <p:spPr>
          <a:xfrm>
            <a:off x="504851" y="2387595"/>
            <a:ext cx="3505640" cy="3827417"/>
          </a:xfrm>
          <a:prstGeom prst="rect">
            <a:avLst/>
          </a:prstGeom>
          <a:solidFill>
            <a:srgbClr val="F5F4E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06685D79-8145-4D9E-B26E-DEBB60C660BC}"/>
              </a:ext>
            </a:extLst>
          </p:cNvPr>
          <p:cNvSpPr/>
          <p:nvPr/>
        </p:nvSpPr>
        <p:spPr>
          <a:xfrm>
            <a:off x="504851" y="2605715"/>
            <a:ext cx="3505640" cy="365760"/>
          </a:xfrm>
          <a:prstGeom prst="rect">
            <a:avLst/>
          </a:prstGeom>
          <a:solidFill>
            <a:srgbClr val="D0363B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ENJEUX &amp; OBJECTIFS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1B3EA63D-2740-469F-8982-DB60772B46B1}"/>
              </a:ext>
            </a:extLst>
          </p:cNvPr>
          <p:cNvSpPr txBox="1"/>
          <p:nvPr/>
        </p:nvSpPr>
        <p:spPr>
          <a:xfrm>
            <a:off x="575888" y="3109828"/>
            <a:ext cx="328207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L’obtention du permis de conduire est devenue un outil social indispensable pour une très grande partie des jeunes de notre société.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Au-delà du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plaisir de conduire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l’utilisation d’un véhicule est souvent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indispensable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pour les études, le travail ou les loisirs.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&gt;&gt; ROULER EN SÉCURITÉ EST DONC UNE</a:t>
            </a:r>
            <a:b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NÉCESSITÉ POUR TOUS.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L’objectif principal des écoles de conduite du réseau CER est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d’amener tout élève vers la réussite,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transmettant à chacun la maîtrise de compétences en termes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savoir-être, savoirs, savoir-faire et savoir-devenir.</a:t>
            </a:r>
            <a:b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0363B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Apprendre à conduire est une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démarche éducative exigeante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devant être prise au </a:t>
            </a:r>
            <a:r>
              <a:rPr kumimoji="0" lang="fr-FR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sérieux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avec </a:t>
            </a:r>
            <a:r>
              <a:rPr kumimoji="0" lang="fr-FR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assiduité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 </a:t>
            </a:r>
          </a:p>
        </p:txBody>
      </p:sp>
      <p:sp>
        <p:nvSpPr>
          <p:cNvPr id="45" name="Triangle rectangle 44">
            <a:extLst>
              <a:ext uri="{FF2B5EF4-FFF2-40B4-BE49-F238E27FC236}">
                <a16:creationId xmlns="" xmlns:a16="http://schemas.microsoft.com/office/drawing/2014/main" id="{311EB5EC-0B2D-465A-B824-D46B858C47EB}"/>
              </a:ext>
            </a:extLst>
          </p:cNvPr>
          <p:cNvSpPr/>
          <p:nvPr/>
        </p:nvSpPr>
        <p:spPr>
          <a:xfrm rot="10800000">
            <a:off x="4215143" y="2540855"/>
            <a:ext cx="4511039" cy="3996630"/>
          </a:xfrm>
          <a:prstGeom prst="rtTriangle">
            <a:avLst/>
          </a:prstGeom>
          <a:solidFill>
            <a:srgbClr val="2D2D2D"/>
          </a:solidFill>
          <a:ln w="9525"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6" name="Triangle rectangle 45">
            <a:extLst>
              <a:ext uri="{FF2B5EF4-FFF2-40B4-BE49-F238E27FC236}">
                <a16:creationId xmlns="" xmlns:a16="http://schemas.microsoft.com/office/drawing/2014/main" id="{7B3A8E57-7443-4574-BF81-13635290F227}"/>
              </a:ext>
            </a:extLst>
          </p:cNvPr>
          <p:cNvSpPr/>
          <p:nvPr/>
        </p:nvSpPr>
        <p:spPr>
          <a:xfrm>
            <a:off x="4203406" y="2537538"/>
            <a:ext cx="4159722" cy="3685376"/>
          </a:xfrm>
          <a:prstGeom prst="rtTriangl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5F4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04221A2F-BC81-4013-BF47-6C6BFF9E6768}"/>
              </a:ext>
            </a:extLst>
          </p:cNvPr>
          <p:cNvSpPr/>
          <p:nvPr/>
        </p:nvSpPr>
        <p:spPr>
          <a:xfrm>
            <a:off x="4214258" y="2684095"/>
            <a:ext cx="4511039" cy="365760"/>
          </a:xfrm>
          <a:prstGeom prst="rect">
            <a:avLst/>
          </a:prstGeom>
          <a:solidFill>
            <a:srgbClr val="F5F4E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Comment sont évalués vos progrès ?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="" xmlns:a16="http://schemas.microsoft.com/office/drawing/2014/main" id="{9A3ADCCD-25F8-479E-B6A7-39F4509B8A36}"/>
              </a:ext>
            </a:extLst>
          </p:cNvPr>
          <p:cNvSpPr txBox="1"/>
          <p:nvPr/>
        </p:nvSpPr>
        <p:spPr>
          <a:xfrm>
            <a:off x="5356746" y="3079669"/>
            <a:ext cx="335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l’aide de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grilles de progression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permettant</a:t>
            </a:r>
            <a:b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valider vos acquis !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="" xmlns:a16="http://schemas.microsoft.com/office/drawing/2014/main" id="{783D7752-E344-44CE-984E-E76B305B1781}"/>
              </a:ext>
            </a:extLst>
          </p:cNvPr>
          <p:cNvSpPr txBox="1"/>
          <p:nvPr/>
        </p:nvSpPr>
        <p:spPr>
          <a:xfrm>
            <a:off x="5431809" y="3408773"/>
            <a:ext cx="32847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L’enseignant évalue vos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savoirs comportementaux, techniques et environnementaux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 fil</a:t>
            </a:r>
            <a:b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votre apprentissage. 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="" xmlns:a16="http://schemas.microsoft.com/office/drawing/2014/main" id="{8B8B444C-0694-4534-9A17-E0412DB5AE2B}"/>
              </a:ext>
            </a:extLst>
          </p:cNvPr>
          <p:cNvSpPr txBox="1"/>
          <p:nvPr/>
        </p:nvSpPr>
        <p:spPr>
          <a:xfrm>
            <a:off x="6417693" y="3963107"/>
            <a:ext cx="23586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évaluations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tout au long de votre parcours </a:t>
            </a: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vous permettront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également </a:t>
            </a: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mesurer vos progrès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ainsi vous présenter aux épreuves du permis de </a:t>
            </a: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conduire</a:t>
            </a:r>
            <a:r>
              <a:rPr kumimoji="0" lang="fr-FR" sz="9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lorsque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l’ensemble des 	compétences requises seront validées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=""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56" name="Image 55">
            <a:extLst>
              <a:ext uri="{FF2B5EF4-FFF2-40B4-BE49-F238E27FC236}">
                <a16:creationId xmlns="" xmlns:a16="http://schemas.microsoft.com/office/drawing/2014/main" id="{A9254B22-7D6B-42E8-A3D3-3BCA2A77DE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24" y="5366731"/>
            <a:ext cx="713507" cy="71293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EB5DA535-BC3C-48B1-89C4-98BC8B45DD19}"/>
              </a:ext>
            </a:extLst>
          </p:cNvPr>
          <p:cNvSpPr txBox="1"/>
          <p:nvPr/>
        </p:nvSpPr>
        <p:spPr>
          <a:xfrm>
            <a:off x="6922884" y="6509394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CRITÈRE 2.2 DU LABEL DE L’ETAT</a:t>
            </a:r>
          </a:p>
        </p:txBody>
      </p:sp>
    </p:spTree>
    <p:extLst>
      <p:ext uri="{BB962C8B-B14F-4D97-AF65-F5344CB8AC3E}">
        <p14:creationId xmlns="" xmlns:p14="http://schemas.microsoft.com/office/powerpoint/2010/main" val="20530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1163</Words>
  <Application>Microsoft Office PowerPoint</Application>
  <PresentationFormat>Affichage à l'écran (4:3)</PresentationFormat>
  <Paragraphs>258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Montserrat</vt:lpstr>
      <vt:lpstr>Century Gothic</vt:lpstr>
      <vt:lpstr>Wingdings</vt:lpstr>
      <vt:lpstr>Calibri</vt:lpstr>
      <vt:lpstr>Conception personnalisée</vt:lpstr>
      <vt:lpstr>Diapositive 1</vt:lpstr>
      <vt:lpstr>CER RÉSEAU</vt:lpstr>
      <vt:lpstr>Diapositive 3</vt:lpstr>
      <vt:lpstr>Nos FORMATIONS</vt:lpstr>
      <vt:lpstr>FORMATIONS PARTICULIERS </vt:lpstr>
      <vt:lpstr>FORMATIONS PARTICULIERS 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Parcours de formation</vt:lpstr>
      <vt:lpstr>Diapositive 17</vt:lpstr>
      <vt:lpstr>Diapositive 18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Administrateur</dc:creator>
  <cp:lastModifiedBy>Administrateur</cp:lastModifiedBy>
  <cp:revision>2</cp:revision>
  <dcterms:modified xsi:type="dcterms:W3CDTF">2018-08-29T14:41:06Z</dcterms:modified>
</cp:coreProperties>
</file>